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65" r:id="rId6"/>
    <p:sldId id="893" r:id="rId7"/>
    <p:sldId id="822" r:id="rId8"/>
    <p:sldId id="258" r:id="rId9"/>
    <p:sldId id="891" r:id="rId10"/>
    <p:sldId id="873" r:id="rId11"/>
    <p:sldId id="895" r:id="rId12"/>
    <p:sldId id="896" r:id="rId13"/>
    <p:sldId id="994" r:id="rId14"/>
    <p:sldId id="995" r:id="rId15"/>
    <p:sldId id="996" r:id="rId16"/>
    <p:sldId id="997" r:id="rId17"/>
    <p:sldId id="990" r:id="rId18"/>
    <p:sldId id="988"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76CAF-D043-2EA3-F1DF-FD2D49EE1936}" name="Verwaest, Mieke" initials="VM" userId="S::mieke.verwaest@planinternational.be::47fbc4a2-791e-4252-ac0f-d005e27eb011" providerId="AD"/>
  <p188:author id="{16F7BEBB-761A-923E-9444-A44DCF269FD6}" name="De Witte, Flore" initials="DF" userId="S::flore.dewitte@planinternational.be::9f0395e0-912b-4930-ab61-3f94b2aef3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1E2"/>
    <a:srgbClr val="000000"/>
    <a:srgbClr val="F78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FC707-24A2-5657-E4E9-97354AD92C19}" v="5" dt="2024-12-23T10:44:43.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74D9C-3917-48F4-AC19-952C778CF997}" type="datetimeFigureOut">
              <a:rPr lang="en-IE" smtClean="0"/>
              <a:t>20/01/2025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2BA4-8243-4923-A61F-2DC5AA6913D2}" type="slidenum">
              <a:rPr lang="en-IE" smtClean="0"/>
              <a:t>‹#›</a:t>
            </a:fld>
            <a:endParaRPr lang="en-IE"/>
          </a:p>
        </p:txBody>
      </p:sp>
    </p:spTree>
    <p:extLst>
      <p:ext uri="{BB962C8B-B14F-4D97-AF65-F5344CB8AC3E}">
        <p14:creationId xmlns:p14="http://schemas.microsoft.com/office/powerpoint/2010/main" val="28861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5</a:t>
            </a:fld>
            <a:endParaRPr lang="en-IE"/>
          </a:p>
        </p:txBody>
      </p:sp>
    </p:spTree>
    <p:extLst>
      <p:ext uri="{BB962C8B-B14F-4D97-AF65-F5344CB8AC3E}">
        <p14:creationId xmlns:p14="http://schemas.microsoft.com/office/powerpoint/2010/main" val="204439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7</a:t>
            </a:fld>
            <a:endParaRPr lang="en-IE"/>
          </a:p>
        </p:txBody>
      </p:sp>
    </p:spTree>
    <p:extLst>
      <p:ext uri="{BB962C8B-B14F-4D97-AF65-F5344CB8AC3E}">
        <p14:creationId xmlns:p14="http://schemas.microsoft.com/office/powerpoint/2010/main" val="168915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13</a:t>
            </a:fld>
            <a:endParaRPr lang="en-IE"/>
          </a:p>
        </p:txBody>
      </p:sp>
    </p:spTree>
    <p:extLst>
      <p:ext uri="{BB962C8B-B14F-4D97-AF65-F5344CB8AC3E}">
        <p14:creationId xmlns:p14="http://schemas.microsoft.com/office/powerpoint/2010/main" val="359212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9AC22BA4-8243-4923-A61F-2DC5AA6913D2}" type="slidenum">
              <a:rPr lang="en-IE" smtClean="0"/>
              <a:t>15</a:t>
            </a:fld>
            <a:endParaRPr lang="en-IE"/>
          </a:p>
        </p:txBody>
      </p:sp>
    </p:spTree>
    <p:extLst>
      <p:ext uri="{BB962C8B-B14F-4D97-AF65-F5344CB8AC3E}">
        <p14:creationId xmlns:p14="http://schemas.microsoft.com/office/powerpoint/2010/main" val="3729027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accent6">
                    <a:lumMod val="10000"/>
                  </a:schemeClr>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p:nvPr>
        </p:nvSpPr>
        <p:spPr>
          <a:xfrm>
            <a:off x="1524000" y="3602038"/>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latin typeface="+mn-lt"/>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latin typeface="+mn-lt"/>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latin typeface="+mn-lt"/>
              </a:defRPr>
            </a:lvl1pPr>
          </a:lstStyle>
          <a:p>
            <a:fld id="{4E88BB13-D5A4-474B-BE0A-E538989FB095}" type="slidenum">
              <a:rPr lang="en-IE" smtClean="0"/>
              <a:pPr/>
              <a:t>‹#›</a:t>
            </a:fld>
            <a:endParaRPr lang="en-IE"/>
          </a:p>
        </p:txBody>
      </p:sp>
      <p:pic>
        <p:nvPicPr>
          <p:cNvPr id="7" name="Google Shape;21;p19" descr="Plan International Logo">
            <a:extLst>
              <a:ext uri="{FF2B5EF4-FFF2-40B4-BE49-F238E27FC236}">
                <a16:creationId xmlns:a16="http://schemas.microsoft.com/office/drawing/2014/main" id="{EF11C99A-2729-4920-10C8-ABF2FE2868DC}"/>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39228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22CC-2954-F50B-A44D-AE7C6ADC8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111419BE-9C3E-18B2-5D85-C4F610478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6EB73-974D-C12F-FF18-3432A63E301D}"/>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Footer Placeholder 5">
            <a:extLst>
              <a:ext uri="{FF2B5EF4-FFF2-40B4-BE49-F238E27FC236}">
                <a16:creationId xmlns:a16="http://schemas.microsoft.com/office/drawing/2014/main" id="{188C84E2-20F6-FC7B-0C90-8E101403A21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916CC44-F34E-1741-DED6-3D6B705EC1E6}"/>
              </a:ext>
            </a:extLst>
          </p:cNvPr>
          <p:cNvSpPr>
            <a:spLocks noGrp="1"/>
          </p:cNvSpPr>
          <p:nvPr>
            <p:ph type="sldNum" sz="quarter" idx="12"/>
          </p:nvPr>
        </p:nvSpPr>
        <p:spPr/>
        <p:txBody>
          <a:bodyPr/>
          <a:lstStyle/>
          <a:p>
            <a:fld id="{4E88BB13-D5A4-474B-BE0A-E538989FB095}" type="slidenum">
              <a:rPr lang="en-IE" smtClean="0"/>
              <a:t>‹#›</a:t>
            </a:fld>
            <a:endParaRPr lang="en-IE"/>
          </a:p>
        </p:txBody>
      </p:sp>
      <p:sp>
        <p:nvSpPr>
          <p:cNvPr id="9" name="Picture Placeholder 8">
            <a:extLst>
              <a:ext uri="{FF2B5EF4-FFF2-40B4-BE49-F238E27FC236}">
                <a16:creationId xmlns:a16="http://schemas.microsoft.com/office/drawing/2014/main" id="{4B060EA0-24EF-57A8-66B3-414C61B86594}"/>
              </a:ext>
            </a:extLst>
          </p:cNvPr>
          <p:cNvSpPr>
            <a:spLocks noGrp="1"/>
          </p:cNvSpPr>
          <p:nvPr>
            <p:ph type="pic" sz="quarter" idx="13"/>
          </p:nvPr>
        </p:nvSpPr>
        <p:spPr>
          <a:xfrm>
            <a:off x="4889500" y="457200"/>
            <a:ext cx="6462713" cy="5411788"/>
          </a:xfrm>
        </p:spPr>
        <p:txBody>
          <a:bodyPr/>
          <a:lstStyle/>
          <a:p>
            <a:endParaRPr lang="en-IE"/>
          </a:p>
        </p:txBody>
      </p:sp>
    </p:spTree>
    <p:extLst>
      <p:ext uri="{BB962C8B-B14F-4D97-AF65-F5344CB8AC3E}">
        <p14:creationId xmlns:p14="http://schemas.microsoft.com/office/powerpoint/2010/main" val="124540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421563" y="457200"/>
            <a:ext cx="3932237" cy="1600200"/>
          </a:xfrm>
        </p:spPr>
        <p:txBody>
          <a:bodyPr anchor="b"/>
          <a:lstStyle>
            <a:lvl1pPr>
              <a:defRPr sz="3200">
                <a:solidFill>
                  <a:schemeClr val="tx1"/>
                </a:solidFill>
              </a:defRPr>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B215DD8-B41E-E2AA-01BD-B91202F96F02}"/>
              </a:ext>
            </a:extLst>
          </p:cNvPr>
          <p:cNvSpPr>
            <a:spLocks noGrp="1"/>
          </p:cNvSpPr>
          <p:nvPr>
            <p:ph type="pic" idx="1"/>
          </p:nvPr>
        </p:nvSpPr>
        <p:spPr>
          <a:xfrm>
            <a:off x="0" y="0"/>
            <a:ext cx="6783355" cy="6857999"/>
          </a:xfrm>
          <a:solidFill>
            <a:schemeClr val="tx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6C56964B-5A70-CB61-B800-29707D68290C}"/>
              </a:ext>
            </a:extLst>
          </p:cNvPr>
          <p:cNvSpPr>
            <a:spLocks noGrp="1"/>
          </p:cNvSpPr>
          <p:nvPr>
            <p:ph type="body" sz="half" idx="2"/>
          </p:nvPr>
        </p:nvSpPr>
        <p:spPr>
          <a:xfrm>
            <a:off x="7421563" y="2057400"/>
            <a:ext cx="3932237" cy="3811588"/>
          </a:xfrm>
        </p:spPr>
        <p:txBody>
          <a:bodyPr/>
          <a:lstStyle>
            <a:lvl1pPr marL="285750" indent="-285750">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8F2FCC3-E652-3FB6-846F-7D3E14FDEF11}"/>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spTree>
    <p:extLst>
      <p:ext uri="{BB962C8B-B14F-4D97-AF65-F5344CB8AC3E}">
        <p14:creationId xmlns:p14="http://schemas.microsoft.com/office/powerpoint/2010/main" val="286470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Text_Colour">
    <p:bg>
      <p:bgPr>
        <a:solidFill>
          <a:schemeClr val="accent2"/>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5657850" y="755780"/>
            <a:ext cx="5695950" cy="5600570"/>
          </a:xfrm>
          <a:prstGeom prst="rect">
            <a:avLst/>
          </a:prstGeom>
          <a:solidFill>
            <a:srgbClr val="0072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5886450" y="2164701"/>
            <a:ext cx="5181600" cy="401226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2" name="Title 1">
            <a:extLst>
              <a:ext uri="{FF2B5EF4-FFF2-40B4-BE49-F238E27FC236}">
                <a16:creationId xmlns:a16="http://schemas.microsoft.com/office/drawing/2014/main" id="{AAD4F6E1-DCA5-17CD-D050-49FC31079A9B}"/>
              </a:ext>
            </a:extLst>
          </p:cNvPr>
          <p:cNvSpPr>
            <a:spLocks noGrp="1"/>
          </p:cNvSpPr>
          <p:nvPr>
            <p:ph type="title"/>
          </p:nvPr>
        </p:nvSpPr>
        <p:spPr>
          <a:xfrm>
            <a:off x="5886450" y="950975"/>
            <a:ext cx="5181600" cy="1213725"/>
          </a:xfrm>
        </p:spPr>
        <p:txBody>
          <a:bodyPr anchor="b"/>
          <a:lstStyle>
            <a:lvl1pPr>
              <a:defRPr sz="3200">
                <a:solidFill>
                  <a:schemeClr val="tx1"/>
                </a:solidFill>
              </a:defRPr>
            </a:lvl1pPr>
          </a:lstStyle>
          <a:p>
            <a:r>
              <a:rPr lang="en-US"/>
              <a:t>Click to edit Master title style</a:t>
            </a:r>
            <a:endParaRPr lang="en-IE"/>
          </a:p>
        </p:txBody>
      </p:sp>
    </p:spTree>
    <p:extLst>
      <p:ext uri="{BB962C8B-B14F-4D97-AF65-F5344CB8AC3E}">
        <p14:creationId xmlns:p14="http://schemas.microsoft.com/office/powerpoint/2010/main" val="417432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6867330" y="755780"/>
            <a:ext cx="4486470" cy="5398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150975" y="1525680"/>
            <a:ext cx="3932237" cy="4249968"/>
          </a:xfrm>
        </p:spPr>
        <p:txBody>
          <a:bodyPr anchor="t"/>
          <a:lstStyle>
            <a:lvl1pPr>
              <a:defRPr sz="3200">
                <a:solidFill>
                  <a:schemeClr val="accent5"/>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838200" y="1990725"/>
            <a:ext cx="5181600" cy="418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Date Placeholder 4">
            <a:extLst>
              <a:ext uri="{FF2B5EF4-FFF2-40B4-BE49-F238E27FC236}">
                <a16:creationId xmlns:a16="http://schemas.microsoft.com/office/drawing/2014/main" id="{408496B0-D73E-52A5-0ECC-B6A29DB4666B}"/>
              </a:ext>
            </a:extLst>
          </p:cNvPr>
          <p:cNvSpPr>
            <a:spLocks noGrp="1"/>
          </p:cNvSpPr>
          <p:nvPr>
            <p:ph type="dt" sz="half" idx="10"/>
          </p:nvPr>
        </p:nvSpPr>
        <p:spPr>
          <a:xfrm>
            <a:off x="838200" y="6356350"/>
            <a:ext cx="2743200" cy="365125"/>
          </a:xfrm>
        </p:spPr>
        <p:txBody>
          <a:bodyPr/>
          <a:lstStyle/>
          <a:p>
            <a:fld id="{C011594F-599E-4C18-B383-E288473ACDC0}" type="datetimeFigureOut">
              <a:rPr lang="en-IE" smtClean="0"/>
              <a:t>20/01/2025</a:t>
            </a:fld>
            <a:endParaRPr lang="en-IE"/>
          </a:p>
        </p:txBody>
      </p:sp>
      <p:sp>
        <p:nvSpPr>
          <p:cNvPr id="13" name="Footer Placeholder 5">
            <a:extLst>
              <a:ext uri="{FF2B5EF4-FFF2-40B4-BE49-F238E27FC236}">
                <a16:creationId xmlns:a16="http://schemas.microsoft.com/office/drawing/2014/main" id="{4D21EA0D-CFD9-D234-863F-069FB23F3FA5}"/>
              </a:ext>
            </a:extLst>
          </p:cNvPr>
          <p:cNvSpPr>
            <a:spLocks noGrp="1"/>
          </p:cNvSpPr>
          <p:nvPr>
            <p:ph type="ftr" sz="quarter" idx="11"/>
          </p:nvPr>
        </p:nvSpPr>
        <p:spPr>
          <a:xfrm>
            <a:off x="4038600" y="6356350"/>
            <a:ext cx="4114800" cy="365125"/>
          </a:xfrm>
        </p:spPr>
        <p:txBody>
          <a:bodyPr/>
          <a:lstStyle/>
          <a:p>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a:t>
            </a:fld>
            <a:endParaRPr lang="en-IE"/>
          </a:p>
        </p:txBody>
      </p:sp>
      <p:sp>
        <p:nvSpPr>
          <p:cNvPr id="7" name="Content Placeholder 6">
            <a:extLst>
              <a:ext uri="{FF2B5EF4-FFF2-40B4-BE49-F238E27FC236}">
                <a16:creationId xmlns:a16="http://schemas.microsoft.com/office/drawing/2014/main" id="{9775156B-423E-6C30-8D73-47FA33AD910E}"/>
              </a:ext>
            </a:extLst>
          </p:cNvPr>
          <p:cNvSpPr>
            <a:spLocks noGrp="1"/>
          </p:cNvSpPr>
          <p:nvPr>
            <p:ph sz="quarter" idx="13" hasCustomPrompt="1"/>
          </p:nvPr>
        </p:nvSpPr>
        <p:spPr>
          <a:xfrm>
            <a:off x="838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35369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hasis">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0" y="0"/>
            <a:ext cx="5701004"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1105985" y="1114425"/>
            <a:ext cx="3932237" cy="4661223"/>
          </a:xfrm>
        </p:spPr>
        <p:txBody>
          <a:bodyPr anchor="t"/>
          <a:lstStyle>
            <a:lvl1pPr>
              <a:defRPr sz="3200">
                <a:solidFill>
                  <a:schemeClr val="tx1"/>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6172200" y="2164701"/>
            <a:ext cx="5181600" cy="4012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a:t>
            </a:fld>
            <a:endParaRPr lang="en-IE"/>
          </a:p>
        </p:txBody>
      </p:sp>
      <p:sp>
        <p:nvSpPr>
          <p:cNvPr id="3" name="Content Placeholder 6">
            <a:extLst>
              <a:ext uri="{FF2B5EF4-FFF2-40B4-BE49-F238E27FC236}">
                <a16:creationId xmlns:a16="http://schemas.microsoft.com/office/drawing/2014/main" id="{F0A9084A-89EF-7695-30B4-BD9D9358C84C}"/>
              </a:ext>
            </a:extLst>
          </p:cNvPr>
          <p:cNvSpPr>
            <a:spLocks noGrp="1"/>
          </p:cNvSpPr>
          <p:nvPr>
            <p:ph sz="quarter" idx="13" hasCustomPrompt="1"/>
          </p:nvPr>
        </p:nvSpPr>
        <p:spPr>
          <a:xfrm>
            <a:off x="6172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147678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4F5D-4F1E-7013-6E03-3EBE3F163915}"/>
              </a:ext>
            </a:extLst>
          </p:cNvPr>
          <p:cNvSpPr>
            <a:spLocks noGrp="1"/>
          </p:cNvSpPr>
          <p:nvPr>
            <p:ph type="title"/>
          </p:nvPr>
        </p:nvSpPr>
        <p:spPr>
          <a:xfrm>
            <a:off x="838200" y="365126"/>
            <a:ext cx="10515600" cy="1008510"/>
          </a:xfr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4D56338-46E4-894A-80DD-81847DD2DE9F}"/>
              </a:ext>
            </a:extLst>
          </p:cNvPr>
          <p:cNvSpPr>
            <a:spLocks noGrp="1"/>
          </p:cNvSpPr>
          <p:nvPr>
            <p:ph type="dt" sz="half" idx="10"/>
          </p:nvPr>
        </p:nvSpPr>
        <p:spPr/>
        <p:txBody>
          <a:bodyPr/>
          <a:lstStyle/>
          <a:p>
            <a:fld id="{C011594F-599E-4C18-B383-E288473ACDC0}" type="datetimeFigureOut">
              <a:rPr lang="en-IE" smtClean="0"/>
              <a:pPr/>
              <a:t>20/01/2025</a:t>
            </a:fld>
            <a:endParaRPr lang="en-IE"/>
          </a:p>
        </p:txBody>
      </p:sp>
      <p:sp>
        <p:nvSpPr>
          <p:cNvPr id="4" name="Footer Placeholder 3">
            <a:extLst>
              <a:ext uri="{FF2B5EF4-FFF2-40B4-BE49-F238E27FC236}">
                <a16:creationId xmlns:a16="http://schemas.microsoft.com/office/drawing/2014/main" id="{6EAC9135-5F80-8002-860E-758FE1CAFAD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4467B3-C9B9-CF91-EEB9-4396254EB290}"/>
              </a:ext>
            </a:extLst>
          </p:cNvPr>
          <p:cNvSpPr>
            <a:spLocks noGrp="1"/>
          </p:cNvSpPr>
          <p:nvPr>
            <p:ph type="sldNum" sz="quarter" idx="12"/>
          </p:nvPr>
        </p:nvSpPr>
        <p:spPr/>
        <p:txBody>
          <a:bodyPr/>
          <a:lstStyle/>
          <a:p>
            <a:fld id="{4E88BB13-D5A4-474B-BE0A-E538989FB095}" type="slidenum">
              <a:rPr lang="en-IE" smtClean="0"/>
              <a:pPr/>
              <a:t>‹#›</a:t>
            </a:fld>
            <a:endParaRPr lang="en-IE"/>
          </a:p>
        </p:txBody>
      </p:sp>
      <p:sp>
        <p:nvSpPr>
          <p:cNvPr id="6" name="Google Shape;110;p32">
            <a:extLst>
              <a:ext uri="{FF2B5EF4-FFF2-40B4-BE49-F238E27FC236}">
                <a16:creationId xmlns:a16="http://schemas.microsoft.com/office/drawing/2014/main" id="{C25EEEF9-070C-7F33-985B-653DF384C93B}"/>
              </a:ext>
            </a:extLst>
          </p:cNvPr>
          <p:cNvSpPr>
            <a:spLocks noGrp="1"/>
          </p:cNvSpPr>
          <p:nvPr>
            <p:ph type="pic" idx="2"/>
          </p:nvPr>
        </p:nvSpPr>
        <p:spPr>
          <a:xfrm>
            <a:off x="5873676" y="1496727"/>
            <a:ext cx="5480124" cy="2221523"/>
          </a:xfrm>
          <a:prstGeom prst="rect">
            <a:avLst/>
          </a:prstGeom>
          <a:noFill/>
          <a:ln>
            <a:noFill/>
          </a:ln>
        </p:spPr>
      </p:sp>
      <p:sp>
        <p:nvSpPr>
          <p:cNvPr id="7" name="Google Shape;114;p32">
            <a:extLst>
              <a:ext uri="{FF2B5EF4-FFF2-40B4-BE49-F238E27FC236}">
                <a16:creationId xmlns:a16="http://schemas.microsoft.com/office/drawing/2014/main" id="{0BC16316-139D-01EC-0EA2-9525C730F0C8}"/>
              </a:ext>
            </a:extLst>
          </p:cNvPr>
          <p:cNvSpPr>
            <a:spLocks noGrp="1"/>
          </p:cNvSpPr>
          <p:nvPr>
            <p:ph type="pic" idx="3"/>
          </p:nvPr>
        </p:nvSpPr>
        <p:spPr>
          <a:xfrm>
            <a:off x="838200" y="1496727"/>
            <a:ext cx="4729316" cy="4676593"/>
          </a:xfrm>
          <a:prstGeom prst="rect">
            <a:avLst/>
          </a:prstGeom>
          <a:noFill/>
          <a:ln>
            <a:noFill/>
          </a:ln>
        </p:spPr>
      </p:sp>
      <p:sp>
        <p:nvSpPr>
          <p:cNvPr id="8" name="Google Shape;115;p32">
            <a:extLst>
              <a:ext uri="{FF2B5EF4-FFF2-40B4-BE49-F238E27FC236}">
                <a16:creationId xmlns:a16="http://schemas.microsoft.com/office/drawing/2014/main" id="{2D86E8CF-A68D-3416-DC27-D39FD74FC61A}"/>
              </a:ext>
            </a:extLst>
          </p:cNvPr>
          <p:cNvSpPr>
            <a:spLocks noGrp="1"/>
          </p:cNvSpPr>
          <p:nvPr>
            <p:ph type="pic" idx="4"/>
          </p:nvPr>
        </p:nvSpPr>
        <p:spPr>
          <a:xfrm>
            <a:off x="5873675" y="4011736"/>
            <a:ext cx="5480124" cy="2161584"/>
          </a:xfrm>
          <a:prstGeom prst="rect">
            <a:avLst/>
          </a:prstGeom>
          <a:noFill/>
          <a:ln>
            <a:noFill/>
          </a:ln>
        </p:spPr>
      </p:sp>
    </p:spTree>
    <p:extLst>
      <p:ext uri="{BB962C8B-B14F-4D97-AF65-F5344CB8AC3E}">
        <p14:creationId xmlns:p14="http://schemas.microsoft.com/office/powerpoint/2010/main" val="262460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B425839-E832-9196-1644-3C40AD2DF5D5}"/>
              </a:ext>
            </a:extLst>
          </p:cNvPr>
          <p:cNvSpPr>
            <a:spLocks noGrp="1"/>
          </p:cNvSpPr>
          <p:nvPr>
            <p:ph type="dt" sz="half" idx="10"/>
          </p:nvPr>
        </p:nvSpPr>
        <p:spPr/>
        <p:txBody>
          <a:bodyPr/>
          <a:lstStyle/>
          <a:p>
            <a:fld id="{C011594F-599E-4C18-B383-E288473ACDC0}" type="datetimeFigureOut">
              <a:rPr lang="en-IE" smtClean="0"/>
              <a:pPr/>
              <a:t>20/01/2025</a:t>
            </a:fld>
            <a:endParaRPr lang="en-IE"/>
          </a:p>
        </p:txBody>
      </p:sp>
      <p:sp>
        <p:nvSpPr>
          <p:cNvPr id="4" name="Footer Placeholder 3">
            <a:extLst>
              <a:ext uri="{FF2B5EF4-FFF2-40B4-BE49-F238E27FC236}">
                <a16:creationId xmlns:a16="http://schemas.microsoft.com/office/drawing/2014/main" id="{611062F6-267D-AA2A-13B4-6498DFD9BD1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C79ADC9-F989-3B7C-DF23-07AFFD867F63}"/>
              </a:ext>
            </a:extLst>
          </p:cNvPr>
          <p:cNvSpPr>
            <a:spLocks noGrp="1"/>
          </p:cNvSpPr>
          <p:nvPr>
            <p:ph type="sldNum" sz="quarter" idx="12"/>
          </p:nvPr>
        </p:nvSpPr>
        <p:spPr/>
        <p:txBody>
          <a:bodyPr/>
          <a:lstStyle/>
          <a:p>
            <a:fld id="{4E88BB13-D5A4-474B-BE0A-E538989FB095}" type="slidenum">
              <a:rPr lang="en-IE" smtClean="0"/>
              <a:pPr/>
              <a:t>‹#›</a:t>
            </a:fld>
            <a:endParaRPr lang="en-IE"/>
          </a:p>
        </p:txBody>
      </p:sp>
    </p:spTree>
    <p:extLst>
      <p:ext uri="{BB962C8B-B14F-4D97-AF65-F5344CB8AC3E}">
        <p14:creationId xmlns:p14="http://schemas.microsoft.com/office/powerpoint/2010/main" val="140596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0793-51A9-68E6-BAC2-A834C8CE5B1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3D087BA-60EC-4C72-A57F-0BABC9CA5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D9A9C9-AA43-C012-1EAA-B2B8A0D39E21}"/>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718E7936-AE30-04D9-ACC0-0C87D7997D0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13F3ED9-29A9-6C0D-1F58-5C95198C4BA7}"/>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21716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514F7-4848-B05E-987A-384EB5D6A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0478BEC-7A12-5093-9B41-07ED1CD0F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862EF9-9C96-B355-2FC0-36681602356D}"/>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332FFF24-25D4-293B-0420-CF6DC7EAC65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266D8D-BCDA-B903-F203-52453B064C42}"/>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4167889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lide">
    <p:bg>
      <p:bgPr>
        <a:solidFill>
          <a:schemeClr val="bg2"/>
        </a:solidFill>
        <a:effectLst/>
      </p:bgPr>
    </p:bg>
    <p:spTree>
      <p:nvGrpSpPr>
        <p:cNvPr id="1" name=""/>
        <p:cNvGrpSpPr/>
        <p:nvPr/>
      </p:nvGrpSpPr>
      <p:grpSpPr>
        <a:xfrm>
          <a:off x="0" y="0"/>
          <a:ext cx="0" cy="0"/>
          <a:chOff x="0" y="0"/>
          <a:chExt cx="0" cy="0"/>
        </a:xfrm>
      </p:grpSpPr>
      <p:sp>
        <p:nvSpPr>
          <p:cNvPr id="7" name="Google Shape;198;p5">
            <a:extLst>
              <a:ext uri="{FF2B5EF4-FFF2-40B4-BE49-F238E27FC236}">
                <a16:creationId xmlns:a16="http://schemas.microsoft.com/office/drawing/2014/main" id="{95A90339-4B54-8CD7-03ED-245A162C8DAE}"/>
              </a:ext>
            </a:extLst>
          </p:cNvPr>
          <p:cNvSpPr/>
          <p:nvPr userDrawn="1"/>
        </p:nvSpPr>
        <p:spPr>
          <a:xfrm>
            <a:off x="0" y="252249"/>
            <a:ext cx="12192000" cy="6605751"/>
          </a:xfrm>
          <a:prstGeom prst="rect">
            <a:avLst/>
          </a:prstGeom>
          <a:gradFill>
            <a:gsLst>
              <a:gs pos="0">
                <a:srgbClr val="F5FCFD">
                  <a:alpha val="0"/>
                </a:srgbClr>
              </a:gs>
              <a:gs pos="81000">
                <a:srgbClr val="0072CE">
                  <a:alpha val="69803"/>
                </a:srgbClr>
              </a:gs>
              <a:gs pos="100000">
                <a:srgbClr val="0072CE">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a:xfrm>
            <a:off x="838200" y="3787055"/>
            <a:ext cx="10515600" cy="1325563"/>
          </a:xfrm>
        </p:spPr>
        <p:txBody>
          <a:bodyPr/>
          <a:lstStyle>
            <a:lvl1pPr algn="ctr">
              <a:defRPr>
                <a:solidFill>
                  <a:schemeClr val="tx1"/>
                </a:solidFill>
              </a:defRPr>
            </a:lvl1pPr>
          </a:lstStyle>
          <a:p>
            <a:r>
              <a:rPr lang="en-US"/>
              <a:t>Click to edit Master title style</a:t>
            </a:r>
            <a:endParaRPr lang="en-IE"/>
          </a:p>
        </p:txBody>
      </p:sp>
      <p:pic>
        <p:nvPicPr>
          <p:cNvPr id="8" name="Google Shape;28;p20" descr="Plan International Logo">
            <a:extLst>
              <a:ext uri="{FF2B5EF4-FFF2-40B4-BE49-F238E27FC236}">
                <a16:creationId xmlns:a16="http://schemas.microsoft.com/office/drawing/2014/main" id="{45ABF4CF-0CDA-C563-762B-0A48290099FA}"/>
              </a:ext>
            </a:extLst>
          </p:cNvPr>
          <p:cNvPicPr preferRelativeResize="0"/>
          <p:nvPr userDrawn="1"/>
        </p:nvPicPr>
        <p:blipFill rotWithShape="1">
          <a:blip r:embed="rId2">
            <a:alphaModFix/>
          </a:blip>
          <a:srcRect/>
          <a:stretch/>
        </p:blipFill>
        <p:spPr>
          <a:xfrm>
            <a:off x="5473182" y="5511029"/>
            <a:ext cx="1245636" cy="474280"/>
          </a:xfrm>
          <a:prstGeom prst="rect">
            <a:avLst/>
          </a:prstGeom>
          <a:noFill/>
          <a:ln>
            <a:noFill/>
          </a:ln>
        </p:spPr>
      </p:pic>
    </p:spTree>
    <p:extLst>
      <p:ext uri="{BB962C8B-B14F-4D97-AF65-F5344CB8AC3E}">
        <p14:creationId xmlns:p14="http://schemas.microsoft.com/office/powerpoint/2010/main" val="21507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Colou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(avoid text below 14px with blue backgrounds)</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pic>
        <p:nvPicPr>
          <p:cNvPr id="10" name="Google Shape;28;p20">
            <a:extLst>
              <a:ext uri="{FF2B5EF4-FFF2-40B4-BE49-F238E27FC236}">
                <a16:creationId xmlns:a16="http://schemas.microsoft.com/office/drawing/2014/main" id="{7571E556-582F-4EBE-4B56-2927E00A3498}"/>
              </a:ext>
            </a:extLst>
          </p:cNvPr>
          <p:cNvPicPr preferRelativeResize="0"/>
          <p:nvPr userDrawn="1"/>
        </p:nvPicPr>
        <p:blipFill>
          <a:blip r:embed="rId2">
            <a:extLst>
              <a:ext uri="{28A0092B-C50C-407E-A947-70E740481C1C}">
                <a14:useLocalDpi xmlns:a14="http://schemas.microsoft.com/office/drawing/2010/main" val="0"/>
              </a:ext>
            </a:extLst>
          </a:blip>
          <a:srcRect/>
          <a:stretch/>
        </p:blipFill>
        <p:spPr>
          <a:xfrm>
            <a:off x="10619652" y="239333"/>
            <a:ext cx="1325514" cy="498102"/>
          </a:xfrm>
          <a:prstGeom prst="rect">
            <a:avLst/>
          </a:prstGeom>
          <a:noFill/>
          <a:ln>
            <a:noFill/>
          </a:ln>
        </p:spPr>
      </p:pic>
    </p:spTree>
    <p:extLst>
      <p:ext uri="{BB962C8B-B14F-4D97-AF65-F5344CB8AC3E}">
        <p14:creationId xmlns:p14="http://schemas.microsoft.com/office/powerpoint/2010/main" val="34051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p>
            <a:fld id="{4E88BB13-D5A4-474B-BE0A-E538989FB095}" type="slidenum">
              <a:rPr lang="en-IE" smtClean="0"/>
              <a:t>‹#›</a:t>
            </a:fld>
            <a:endParaRPr lang="en-IE"/>
          </a:p>
        </p:txBody>
      </p:sp>
      <p:pic>
        <p:nvPicPr>
          <p:cNvPr id="7" name="Google Shape;21;p19" descr="Plan International Logo">
            <a:extLst>
              <a:ext uri="{FF2B5EF4-FFF2-40B4-BE49-F238E27FC236}">
                <a16:creationId xmlns:a16="http://schemas.microsoft.com/office/drawing/2014/main" id="{F4A8E75E-7CA7-9504-C75C-236B17C4925D}"/>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99188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0"/>
            <a:r>
              <a:rPr lang="en-US"/>
              <a:t>(avoid text below 14px with purple backgrounds)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pic>
        <p:nvPicPr>
          <p:cNvPr id="8" name="Google Shape;28;p20" descr="Plan International Logo">
            <a:extLst>
              <a:ext uri="{FF2B5EF4-FFF2-40B4-BE49-F238E27FC236}">
                <a16:creationId xmlns:a16="http://schemas.microsoft.com/office/drawing/2014/main" id="{57FE4DE2-1394-0186-2542-8C059AFA6C16}"/>
              </a:ext>
            </a:extLst>
          </p:cNvPr>
          <p:cNvPicPr preferRelativeResize="0"/>
          <p:nvPr userDrawn="1"/>
        </p:nvPicPr>
        <p:blipFill rotWithShape="1">
          <a:blip r:embed="rId2">
            <a:alphaModFix/>
          </a:blip>
          <a:srcRect/>
          <a:stretch/>
        </p:blipFill>
        <p:spPr>
          <a:xfrm>
            <a:off x="10666800" y="284400"/>
            <a:ext cx="1245636" cy="474280"/>
          </a:xfrm>
          <a:prstGeom prst="rect">
            <a:avLst/>
          </a:prstGeom>
          <a:noFill/>
          <a:ln>
            <a:noFill/>
          </a:ln>
        </p:spPr>
      </p:pic>
    </p:spTree>
    <p:extLst>
      <p:ext uri="{BB962C8B-B14F-4D97-AF65-F5344CB8AC3E}">
        <p14:creationId xmlns:p14="http://schemas.microsoft.com/office/powerpoint/2010/main" val="337810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350E-63D1-B29F-631A-D8ED5EB1D81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FA56D4E-3176-5392-2EF6-A0156CF6F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5162BA1-A84A-6592-DD87-6E90C2243EE4}"/>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5" name="Footer Placeholder 4">
            <a:extLst>
              <a:ext uri="{FF2B5EF4-FFF2-40B4-BE49-F238E27FC236}">
                <a16:creationId xmlns:a16="http://schemas.microsoft.com/office/drawing/2014/main" id="{6BA3B959-F183-8AE2-6B28-D3525A6F11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B4AB137-CC98-99D2-7EEB-64BB22E264A9}"/>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36718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33AF-649F-C9ED-B7F9-79599FB84F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C80EA3D-7660-A56B-4F02-D6E873F38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75B65AF-5AF5-1C00-4122-BA7DB15850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7215142-33B9-7BD2-77DE-D0295979203F}"/>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Footer Placeholder 5">
            <a:extLst>
              <a:ext uri="{FF2B5EF4-FFF2-40B4-BE49-F238E27FC236}">
                <a16:creationId xmlns:a16="http://schemas.microsoft.com/office/drawing/2014/main" id="{B2584A04-AEC7-51BC-E14B-316BD7F4DEF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5EEF3CB-B3AE-AF86-9DD4-A2F15DA2EB9C}"/>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84315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2B8F-0DA7-F1AB-9697-5C043DE4B08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DA370EC-367F-BD00-ED78-F3C8B112F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19D2D-A2AE-601D-9B59-1CF7BA180F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E9A1EC0-7E25-FFD9-FF46-D106D820E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F80120-379F-8FC0-2DA7-6EA092A779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84B05AC-6A15-2CA2-27F6-69128CADB989}"/>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8" name="Footer Placeholder 7">
            <a:extLst>
              <a:ext uri="{FF2B5EF4-FFF2-40B4-BE49-F238E27FC236}">
                <a16:creationId xmlns:a16="http://schemas.microsoft.com/office/drawing/2014/main" id="{19F5EE73-A707-4F35-C90A-DC4CF851EFD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174596E-5C60-163A-2253-AB207D046057}"/>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55384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6146-0559-EBBF-B50E-4D69A79916B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C2A17DF-3F87-9F97-3909-3A5601153C9B}"/>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4" name="Footer Placeholder 3">
            <a:extLst>
              <a:ext uri="{FF2B5EF4-FFF2-40B4-BE49-F238E27FC236}">
                <a16:creationId xmlns:a16="http://schemas.microsoft.com/office/drawing/2014/main" id="{32948C67-52D2-BB77-8796-588E294DB98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C2333CA-AFF5-F9CD-A83D-FD13262642D3}"/>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94692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93F1D4-32A7-AC94-FC55-86EBD3C18E5B}"/>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3" name="Footer Placeholder 2">
            <a:extLst>
              <a:ext uri="{FF2B5EF4-FFF2-40B4-BE49-F238E27FC236}">
                <a16:creationId xmlns:a16="http://schemas.microsoft.com/office/drawing/2014/main" id="{EE6B842F-7736-FCE7-8752-C4DB2A4D13E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AB56C5D-D0F5-1BC9-A23C-2699A8948D39}"/>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36854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E080F-E33F-F1D3-B917-B23B22729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E79D69C-3A39-C793-A978-BCB635336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0E40179-6D4C-7281-F9AC-4BCACD4FA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a:solidFill>
                  <a:schemeClr val="bg1"/>
                </a:solidFill>
                <a:latin typeface="+mn-lt"/>
              </a:defRPr>
            </a:lvl1pPr>
          </a:lstStyle>
          <a:p>
            <a:fld id="{C011594F-599E-4C18-B383-E288473ACDC0}" type="datetimeFigureOut">
              <a:rPr lang="en-IE" smtClean="0"/>
              <a:pPr/>
              <a:t>20/01/2025</a:t>
            </a:fld>
            <a:endParaRPr lang="en-IE"/>
          </a:p>
        </p:txBody>
      </p:sp>
      <p:sp>
        <p:nvSpPr>
          <p:cNvPr id="5" name="Footer Placeholder 4">
            <a:extLst>
              <a:ext uri="{FF2B5EF4-FFF2-40B4-BE49-F238E27FC236}">
                <a16:creationId xmlns:a16="http://schemas.microsoft.com/office/drawing/2014/main" id="{FAD873D5-DD78-3E96-73A9-6A23097F8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bg1"/>
                </a:solidFill>
                <a:latin typeface="+mn-lt"/>
              </a:defRPr>
            </a:lvl1pPr>
          </a:lstStyle>
          <a:p>
            <a:endParaRPr lang="en-IE"/>
          </a:p>
        </p:txBody>
      </p:sp>
      <p:sp>
        <p:nvSpPr>
          <p:cNvPr id="6" name="Slide Number Placeholder 5">
            <a:extLst>
              <a:ext uri="{FF2B5EF4-FFF2-40B4-BE49-F238E27FC236}">
                <a16:creationId xmlns:a16="http://schemas.microsoft.com/office/drawing/2014/main" id="{0F3FEB3F-FA85-011C-58F0-CF852F4D7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bg1"/>
                </a:solidFill>
                <a:latin typeface="+mn-lt"/>
              </a:defRPr>
            </a:lvl1pPr>
          </a:lstStyle>
          <a:p>
            <a:fld id="{4E88BB13-D5A4-474B-BE0A-E538989FB095}" type="slidenum">
              <a:rPr lang="en-IE" smtClean="0"/>
              <a:pPr/>
              <a:t>‹#›</a:t>
            </a:fld>
            <a:endParaRPr lang="en-IE"/>
          </a:p>
        </p:txBody>
      </p:sp>
    </p:spTree>
    <p:extLst>
      <p:ext uri="{BB962C8B-B14F-4D97-AF65-F5344CB8AC3E}">
        <p14:creationId xmlns:p14="http://schemas.microsoft.com/office/powerpoint/2010/main" val="197283649"/>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3" r:id="rId3"/>
    <p:sldLayoutId id="2147483673" r:id="rId4"/>
    <p:sldLayoutId id="2147483662" r:id="rId5"/>
    <p:sldLayoutId id="2147483664" r:id="rId6"/>
    <p:sldLayoutId id="2147483665" r:id="rId7"/>
    <p:sldLayoutId id="2147483666" r:id="rId8"/>
    <p:sldLayoutId id="2147483667" r:id="rId9"/>
    <p:sldLayoutId id="2147483668" r:id="rId10"/>
    <p:sldLayoutId id="2147483674" r:id="rId11"/>
    <p:sldLayoutId id="2147483675" r:id="rId12"/>
    <p:sldLayoutId id="2147483679" r:id="rId13"/>
    <p:sldLayoutId id="2147483677" r:id="rId14"/>
    <p:sldLayoutId id="2147483678" r:id="rId15"/>
    <p:sldLayoutId id="2147483676" r:id="rId16"/>
    <p:sldLayoutId id="2147483670" r:id="rId17"/>
    <p:sldLayoutId id="2147483671" r:id="rId18"/>
    <p:sldLayoutId id="2147483680" r:id="rId19"/>
  </p:sldLayoutIdLst>
  <p:txStyles>
    <p:title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9.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8;p1">
            <a:extLst>
              <a:ext uri="{FF2B5EF4-FFF2-40B4-BE49-F238E27FC236}">
                <a16:creationId xmlns:a16="http://schemas.microsoft.com/office/drawing/2014/main" id="{5C8DA76E-65E6-9814-7B81-E56C999BBD60}"/>
              </a:ext>
              <a:ext uri="{C183D7F6-B498-43B3-948B-1728B52AA6E4}">
                <adec:decorative xmlns:adec="http://schemas.microsoft.com/office/drawing/2017/decorative" val="1"/>
              </a:ext>
            </a:extLst>
          </p:cNvPr>
          <p:cNvSpPr/>
          <p:nvPr/>
        </p:nvSpPr>
        <p:spPr>
          <a:xfrm>
            <a:off x="2614613" y="1700818"/>
            <a:ext cx="6148388" cy="827539"/>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92062308-C1DA-729F-FB27-C580F5AC05B5}"/>
              </a:ext>
            </a:extLst>
          </p:cNvPr>
          <p:cNvSpPr>
            <a:spLocks noGrp="1"/>
          </p:cNvSpPr>
          <p:nvPr>
            <p:ph type="ctrTitle"/>
          </p:nvPr>
        </p:nvSpPr>
        <p:spPr>
          <a:xfrm>
            <a:off x="1038225" y="-3728"/>
            <a:ext cx="9144000" cy="2387600"/>
          </a:xfrm>
        </p:spPr>
        <p:txBody>
          <a:bodyPr/>
          <a:lstStyle/>
          <a:p>
            <a:r>
              <a:rPr lang="en-IE" dirty="0"/>
              <a:t>De </a:t>
            </a:r>
            <a:r>
              <a:rPr lang="en-IE" dirty="0" err="1"/>
              <a:t>kracht</a:t>
            </a:r>
            <a:r>
              <a:rPr lang="en-IE" dirty="0"/>
              <a:t> van sport:</a:t>
            </a:r>
            <a:br>
              <a:rPr lang="en-IE" sz="6000" dirty="0"/>
            </a:br>
            <a:r>
              <a:rPr lang="en-IE" sz="4000" dirty="0">
                <a:solidFill>
                  <a:schemeClr val="tx1"/>
                </a:solidFill>
              </a:rPr>
              <a:t>Gender in </a:t>
            </a:r>
            <a:r>
              <a:rPr lang="en-IE" sz="4000" dirty="0" err="1">
                <a:solidFill>
                  <a:schemeClr val="tx1"/>
                </a:solidFill>
              </a:rPr>
              <a:t>beweging</a:t>
            </a:r>
            <a:endParaRPr lang="en-IE" dirty="0">
              <a:solidFill>
                <a:schemeClr val="tx1"/>
              </a:solidFill>
            </a:endParaRPr>
          </a:p>
        </p:txBody>
      </p:sp>
      <p:sp>
        <p:nvSpPr>
          <p:cNvPr id="3" name="Subtitle 2">
            <a:extLst>
              <a:ext uri="{FF2B5EF4-FFF2-40B4-BE49-F238E27FC236}">
                <a16:creationId xmlns:a16="http://schemas.microsoft.com/office/drawing/2014/main" id="{92D8F21C-790A-8FAB-E42E-F969B6C55E87}"/>
              </a:ext>
            </a:extLst>
          </p:cNvPr>
          <p:cNvSpPr>
            <a:spLocks noGrp="1"/>
          </p:cNvSpPr>
          <p:nvPr>
            <p:ph type="subTitle" idx="1"/>
          </p:nvPr>
        </p:nvSpPr>
        <p:spPr>
          <a:xfrm>
            <a:off x="1524000" y="2831937"/>
            <a:ext cx="9144000" cy="1655762"/>
          </a:xfrm>
        </p:spPr>
        <p:txBody>
          <a:bodyPr>
            <a:normAutofit/>
          </a:bodyPr>
          <a:lstStyle/>
          <a:p>
            <a:r>
              <a:rPr lang="nl-NL" sz="2800" dirty="0"/>
              <a:t>Project gericht op de preventie van </a:t>
            </a:r>
            <a:r>
              <a:rPr lang="nl-NL" sz="2800" dirty="0" err="1"/>
              <a:t>gendergerelateerd</a:t>
            </a:r>
            <a:r>
              <a:rPr lang="nl-NL" sz="2800" dirty="0"/>
              <a:t> geweld via sport</a:t>
            </a:r>
            <a:endParaRPr lang="en-IE" sz="1800" i="1" dirty="0"/>
          </a:p>
        </p:txBody>
      </p:sp>
      <p:sp>
        <p:nvSpPr>
          <p:cNvPr id="6" name="Slide Number Placeholder 5">
            <a:extLst>
              <a:ext uri="{FF2B5EF4-FFF2-40B4-BE49-F238E27FC236}">
                <a16:creationId xmlns:a16="http://schemas.microsoft.com/office/drawing/2014/main" id="{CFE41132-9D5A-14D2-FA58-9795801974B0}"/>
              </a:ext>
            </a:extLst>
          </p:cNvPr>
          <p:cNvSpPr>
            <a:spLocks noGrp="1"/>
          </p:cNvSpPr>
          <p:nvPr>
            <p:ph type="sldNum" sz="quarter" idx="12"/>
          </p:nvPr>
        </p:nvSpPr>
        <p:spPr/>
        <p:txBody>
          <a:bodyPr/>
          <a:lstStyle/>
          <a:p>
            <a:fld id="{4E88BB13-D5A4-474B-BE0A-E538989FB095}" type="slidenum">
              <a:rPr lang="en-IE" smtClean="0"/>
              <a:t>1</a:t>
            </a:fld>
            <a:endParaRPr lang="en-IE"/>
          </a:p>
        </p:txBody>
      </p:sp>
      <p:pic>
        <p:nvPicPr>
          <p:cNvPr id="4" name="Picture 3">
            <a:extLst>
              <a:ext uri="{FF2B5EF4-FFF2-40B4-BE49-F238E27FC236}">
                <a16:creationId xmlns:a16="http://schemas.microsoft.com/office/drawing/2014/main" id="{97A1E227-A86F-8511-BA5B-F1B8E9C8C6FB}"/>
              </a:ext>
            </a:extLst>
          </p:cNvPr>
          <p:cNvPicPr>
            <a:picLocks noChangeAspect="1"/>
          </p:cNvPicPr>
          <p:nvPr/>
        </p:nvPicPr>
        <p:blipFill>
          <a:blip r:embed="rId2"/>
          <a:stretch>
            <a:fillRect/>
          </a:stretch>
        </p:blipFill>
        <p:spPr>
          <a:xfrm>
            <a:off x="3048000" y="3767621"/>
            <a:ext cx="6096000" cy="2777157"/>
          </a:xfrm>
          <a:prstGeom prst="rect">
            <a:avLst/>
          </a:prstGeom>
        </p:spPr>
      </p:pic>
    </p:spTree>
    <p:extLst>
      <p:ext uri="{BB962C8B-B14F-4D97-AF65-F5344CB8AC3E}">
        <p14:creationId xmlns:p14="http://schemas.microsoft.com/office/powerpoint/2010/main" val="233281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933449" y="636362"/>
            <a:ext cx="9972676" cy="4154984"/>
          </a:xfrm>
          <a:prstGeom prst="rect">
            <a:avLst/>
          </a:prstGeom>
          <a:noFill/>
        </p:spPr>
        <p:txBody>
          <a:bodyPr wrap="square">
            <a:spAutoFit/>
          </a:bodyPr>
          <a:lstStyle/>
          <a:p>
            <a:r>
              <a:rPr lang="nl-NL" sz="2400" b="1" dirty="0">
                <a:solidFill>
                  <a:schemeClr val="bg1"/>
                </a:solidFill>
              </a:rPr>
              <a:t>Stap 2: </a:t>
            </a:r>
            <a:r>
              <a:rPr lang="nl-NL" sz="2400" dirty="0">
                <a:solidFill>
                  <a:schemeClr val="bg1"/>
                </a:solidFill>
              </a:rPr>
              <a:t>Uiten van eigen gevoelens</a:t>
            </a:r>
          </a:p>
          <a:p>
            <a:endParaRPr lang="nl-NL" sz="2400" dirty="0">
              <a:solidFill>
                <a:schemeClr val="bg1"/>
              </a:solidFill>
            </a:endParaRPr>
          </a:p>
          <a:p>
            <a:r>
              <a:rPr lang="nl-NL" dirty="0">
                <a:solidFill>
                  <a:schemeClr val="bg1"/>
                </a:solidFill>
              </a:rPr>
              <a:t>Nadat je hebt benoemd wat je hebt waargenomen en wat je stoort in een situatie, is de volgende stap het uiten van de emotie die dit oproept. Hoewel dit eenvoudig lijkt, worden emoties vaak niet gedeeld, maar wel eerder meningen. Het uiten van een mening voelt veiliger, omdat het minder kwetsbaar is dan het delen van gevoelens. Dit kan vooral in formele situaties, zoals op school of werk, moeilijker zijn dan bij familie of onder vrienden. </a:t>
            </a:r>
          </a:p>
          <a:p>
            <a:endParaRPr lang="nl-NL" dirty="0">
              <a:solidFill>
                <a:schemeClr val="bg1"/>
              </a:solidFill>
            </a:endParaRPr>
          </a:p>
          <a:p>
            <a:r>
              <a:rPr lang="nl-NL" dirty="0">
                <a:solidFill>
                  <a:schemeClr val="bg1"/>
                </a:solidFill>
              </a:rPr>
              <a:t>Als een persoon een andere persoon beoordeelt, is de kans groot dat de eerste in de verdediging gaat en de communicatie daardoor blokkeert. Door eerst gevoelens en behoeften te delen, ontstaat een open gesprek waarin beide partijen elkaar beter kunnen begrijpen. </a:t>
            </a:r>
          </a:p>
          <a:p>
            <a:endParaRPr lang="nl-NL" dirty="0">
              <a:solidFill>
                <a:schemeClr val="bg1"/>
              </a:solidFill>
            </a:endParaRPr>
          </a:p>
          <a:p>
            <a:pPr marL="285750" indent="-285750">
              <a:buFont typeface="Arial" panose="020B0604020202020204" pitchFamily="34" charset="0"/>
              <a:buChar char="•"/>
            </a:pPr>
            <a:r>
              <a:rPr lang="nl-NL" dirty="0">
                <a:solidFill>
                  <a:schemeClr val="bg1"/>
                </a:solidFill>
              </a:rPr>
              <a:t>Welke gedachten zou je kunnen uiten bij het voorbeeld? </a:t>
            </a:r>
          </a:p>
          <a:p>
            <a:pPr marL="285750" indent="-285750">
              <a:buFont typeface="Arial" panose="020B0604020202020204" pitchFamily="34" charset="0"/>
              <a:buChar char="•"/>
            </a:pPr>
            <a:r>
              <a:rPr lang="nl-NL" dirty="0">
                <a:solidFill>
                  <a:schemeClr val="bg1"/>
                </a:solidFill>
              </a:rPr>
              <a:t>Welke gevoelens zou je kunnen uiten? maar wel eerder meningen. </a:t>
            </a:r>
            <a:endParaRPr lang="en-GB" dirty="0">
              <a:solidFill>
                <a:schemeClr val="bg1"/>
              </a:solidFill>
            </a:endParaRP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92" y="453574"/>
            <a:ext cx="6300257" cy="781050"/>
          </a:xfrm>
          <a:prstGeom prst="rect">
            <a:avLst/>
          </a:prstGeom>
        </p:spPr>
      </p:pic>
      <p:pic>
        <p:nvPicPr>
          <p:cNvPr id="3" name="Picture 2">
            <a:extLst>
              <a:ext uri="{FF2B5EF4-FFF2-40B4-BE49-F238E27FC236}">
                <a16:creationId xmlns:a16="http://schemas.microsoft.com/office/drawing/2014/main" id="{14053BDA-9FC6-2AF1-DF8D-A69358227801}"/>
              </a:ext>
            </a:extLst>
          </p:cNvPr>
          <p:cNvPicPr>
            <a:picLocks noChangeAspect="1"/>
          </p:cNvPicPr>
          <p:nvPr/>
        </p:nvPicPr>
        <p:blipFill>
          <a:blip r:embed="rId3"/>
          <a:stretch>
            <a:fillRect/>
          </a:stretch>
        </p:blipFill>
        <p:spPr>
          <a:xfrm>
            <a:off x="2032646" y="5053834"/>
            <a:ext cx="7599905" cy="1167804"/>
          </a:xfrm>
          <a:prstGeom prst="rect">
            <a:avLst/>
          </a:prstGeom>
        </p:spPr>
      </p:pic>
    </p:spTree>
    <p:extLst>
      <p:ext uri="{BB962C8B-B14F-4D97-AF65-F5344CB8AC3E}">
        <p14:creationId xmlns:p14="http://schemas.microsoft.com/office/powerpoint/2010/main" val="19325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754195" y="532660"/>
            <a:ext cx="9972676" cy="3877985"/>
          </a:xfrm>
          <a:prstGeom prst="rect">
            <a:avLst/>
          </a:prstGeom>
          <a:noFill/>
        </p:spPr>
        <p:txBody>
          <a:bodyPr wrap="square">
            <a:spAutoFit/>
          </a:bodyPr>
          <a:lstStyle/>
          <a:p>
            <a:r>
              <a:rPr lang="nl-NL" sz="2400" b="1" dirty="0">
                <a:solidFill>
                  <a:schemeClr val="bg1"/>
                </a:solidFill>
              </a:rPr>
              <a:t>Stap 3: </a:t>
            </a:r>
            <a:r>
              <a:rPr lang="nl-NL" sz="2400" dirty="0">
                <a:solidFill>
                  <a:schemeClr val="bg1"/>
                </a:solidFill>
              </a:rPr>
              <a:t>Erkennen van de nood die achter jouw gevoel schuilt. </a:t>
            </a:r>
          </a:p>
          <a:p>
            <a:endParaRPr lang="nl-NL" sz="2400" dirty="0">
              <a:solidFill>
                <a:schemeClr val="bg1"/>
              </a:solidFill>
            </a:endParaRPr>
          </a:p>
          <a:p>
            <a:r>
              <a:rPr lang="nl-NL" dirty="0">
                <a:solidFill>
                  <a:schemeClr val="bg1"/>
                </a:solidFill>
              </a:rPr>
              <a:t>Erkennen van de nood die achter jouw gevoel en het gevoel van de ander schuilgaat, gaat erom dat je beseft dat je gevoelens voortkomen uit vervulde of onvervulde behoeften. Door te begrijpen welke behoefte aan de basis ligt van je eigen emotie én die van de ander, kun je helder communiceren zonder iemand de schuld te geven. Erken je eigen gevoelens en noden die hieraan verbonden zijn alsook de gevoelens en noden van de ander.</a:t>
            </a:r>
          </a:p>
          <a:p>
            <a:endParaRPr lang="nl-NL" dirty="0">
              <a:solidFill>
                <a:schemeClr val="bg1"/>
              </a:solidFill>
            </a:endParaRPr>
          </a:p>
          <a:p>
            <a:r>
              <a:rPr lang="nl-NL" dirty="0">
                <a:solidFill>
                  <a:schemeClr val="bg1"/>
                </a:solidFill>
              </a:rPr>
              <a:t>De onderliggende behoeften erkennen, leidt tot een constructievere dialoog en meer begrip voor elkaars gevoelens en noden.</a:t>
            </a:r>
          </a:p>
          <a:p>
            <a:endParaRPr lang="nl-NL" dirty="0">
              <a:solidFill>
                <a:schemeClr val="bg1"/>
              </a:solidFill>
            </a:endParaRPr>
          </a:p>
          <a:p>
            <a:pPr marL="285750" indent="-285750">
              <a:buFont typeface="Arial" panose="020B0604020202020204" pitchFamily="34" charset="0"/>
              <a:buChar char="•"/>
            </a:pPr>
            <a:r>
              <a:rPr lang="nl-NL" dirty="0">
                <a:solidFill>
                  <a:schemeClr val="bg1"/>
                </a:solidFill>
              </a:rPr>
              <a:t>Hoe zou je in het voorbeeld de schuld bij de ander/ bij jezelf kunnen leggen?</a:t>
            </a:r>
          </a:p>
          <a:p>
            <a:pPr marL="285750" indent="-285750">
              <a:buFont typeface="Arial" panose="020B0604020202020204" pitchFamily="34" charset="0"/>
              <a:buChar char="•"/>
            </a:pPr>
            <a:r>
              <a:rPr lang="nl-NL" dirty="0">
                <a:solidFill>
                  <a:schemeClr val="bg1"/>
                </a:solidFill>
              </a:rPr>
              <a:t>Hoe zou je in het voorbeeld jouw eigen nood en de nood van de ander kunnen omschrijven</a:t>
            </a:r>
            <a:endParaRPr lang="en-GB" sz="1400" dirty="0">
              <a:solidFill>
                <a:schemeClr val="bg1"/>
              </a:solidFill>
            </a:endParaRP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42" y="315313"/>
            <a:ext cx="6300257" cy="781050"/>
          </a:xfrm>
          <a:prstGeom prst="rect">
            <a:avLst/>
          </a:prstGeom>
        </p:spPr>
      </p:pic>
      <p:pic>
        <p:nvPicPr>
          <p:cNvPr id="4" name="Picture 3">
            <a:extLst>
              <a:ext uri="{FF2B5EF4-FFF2-40B4-BE49-F238E27FC236}">
                <a16:creationId xmlns:a16="http://schemas.microsoft.com/office/drawing/2014/main" id="{F613CB9B-0125-D526-F694-67B14FD908CB}"/>
              </a:ext>
            </a:extLst>
          </p:cNvPr>
          <p:cNvPicPr>
            <a:picLocks noChangeAspect="1"/>
          </p:cNvPicPr>
          <p:nvPr/>
        </p:nvPicPr>
        <p:blipFill>
          <a:blip r:embed="rId3"/>
          <a:stretch>
            <a:fillRect/>
          </a:stretch>
        </p:blipFill>
        <p:spPr>
          <a:xfrm>
            <a:off x="2359101" y="4410645"/>
            <a:ext cx="7278952" cy="2132042"/>
          </a:xfrm>
          <a:prstGeom prst="rect">
            <a:avLst/>
          </a:prstGeom>
        </p:spPr>
      </p:pic>
    </p:spTree>
    <p:extLst>
      <p:ext uri="{BB962C8B-B14F-4D97-AF65-F5344CB8AC3E}">
        <p14:creationId xmlns:p14="http://schemas.microsoft.com/office/powerpoint/2010/main" val="370732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819149" y="324027"/>
            <a:ext cx="9972676" cy="4431983"/>
          </a:xfrm>
          <a:prstGeom prst="rect">
            <a:avLst/>
          </a:prstGeom>
          <a:noFill/>
        </p:spPr>
        <p:txBody>
          <a:bodyPr wrap="square">
            <a:spAutoFit/>
          </a:bodyPr>
          <a:lstStyle/>
          <a:p>
            <a:r>
              <a:rPr lang="nl-NL" sz="2400" b="1" dirty="0">
                <a:solidFill>
                  <a:schemeClr val="bg1"/>
                </a:solidFill>
              </a:rPr>
              <a:t>Stap 4: </a:t>
            </a:r>
            <a:r>
              <a:rPr lang="nl-NL" sz="2400" dirty="0">
                <a:solidFill>
                  <a:schemeClr val="bg1"/>
                </a:solidFill>
              </a:rPr>
              <a:t>Opvragen van je noden</a:t>
            </a:r>
          </a:p>
          <a:p>
            <a:endParaRPr lang="nl-NL" sz="2400" dirty="0">
              <a:solidFill>
                <a:schemeClr val="bg1"/>
              </a:solidFill>
            </a:endParaRPr>
          </a:p>
          <a:p>
            <a:r>
              <a:rPr lang="nl-NL" dirty="0">
                <a:solidFill>
                  <a:schemeClr val="bg1"/>
                </a:solidFill>
              </a:rPr>
              <a:t>Het opvragen van je noden houdt in dat je jouw onderliggende behoeften op een duidelijke en respectvolle manier communiceert, zodat de ander begrijpt wat je nodig hebt zonder dat dit overkomt als een eis. Het is belangrijk dat je eerst je gevoelens en behoeften herkent, en deze vervolgens omvormt tot een specifiek verzoek. </a:t>
            </a:r>
          </a:p>
          <a:p>
            <a:r>
              <a:rPr lang="nl-NL" dirty="0">
                <a:solidFill>
                  <a:schemeClr val="bg1"/>
                </a:solidFill>
              </a:rPr>
              <a:t>Door je noden op deze manier uit te drukken, nodig je de ander uit om samen te werken en te reageren vanuit empathie. Het helpt om de communicatie open, eerlijk en verbindend te houden.</a:t>
            </a:r>
          </a:p>
          <a:p>
            <a:endParaRPr lang="nl-NL" dirty="0">
              <a:solidFill>
                <a:schemeClr val="bg1"/>
              </a:solidFill>
            </a:endParaRPr>
          </a:p>
          <a:p>
            <a:r>
              <a:rPr lang="nl-NL" dirty="0">
                <a:solidFill>
                  <a:schemeClr val="bg1"/>
                </a:solidFill>
              </a:rPr>
              <a:t>Het is belangrijk om daarbij de juiste woorden te gebruiken, een positief taalgebruik te hanteren, te vragen naar concrete korte termijnactie en de acties te koppelen aan het gevoel waaruit dit voortvloeit. Wees daarbij specifiek, maar niet dwingend:</a:t>
            </a:r>
          </a:p>
          <a:p>
            <a:endParaRPr lang="nl-NL" dirty="0">
              <a:solidFill>
                <a:schemeClr val="bg1"/>
              </a:solidFill>
            </a:endParaRPr>
          </a:p>
          <a:p>
            <a:pPr marL="285750" indent="-285750">
              <a:buFont typeface="Arial" panose="020B0604020202020204" pitchFamily="34" charset="0"/>
              <a:buChar char="•"/>
            </a:pPr>
            <a:r>
              <a:rPr lang="nl-NL" dirty="0">
                <a:solidFill>
                  <a:schemeClr val="bg1"/>
                </a:solidFill>
              </a:rPr>
              <a:t>Welke actie zou jij kunnen opvragen bij de voorbeeldsituatie?</a:t>
            </a:r>
          </a:p>
          <a:p>
            <a:pPr marL="285750" indent="-285750">
              <a:buFont typeface="Arial" panose="020B0604020202020204" pitchFamily="34" charset="0"/>
              <a:buChar char="•"/>
            </a:pPr>
            <a:r>
              <a:rPr lang="nl-NL" dirty="0">
                <a:solidFill>
                  <a:schemeClr val="bg1"/>
                </a:solidFill>
              </a:rPr>
              <a:t>Waar moet je op letten? Wat mag je zeker niet doen? </a:t>
            </a:r>
            <a:endParaRPr lang="en-GB" sz="1400" dirty="0">
              <a:solidFill>
                <a:schemeClr val="bg1"/>
              </a:solidFill>
            </a:endParaRP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42" y="142135"/>
            <a:ext cx="6300257" cy="781050"/>
          </a:xfrm>
          <a:prstGeom prst="rect">
            <a:avLst/>
          </a:prstGeom>
        </p:spPr>
      </p:pic>
      <p:pic>
        <p:nvPicPr>
          <p:cNvPr id="3" name="Picture 2">
            <a:extLst>
              <a:ext uri="{FF2B5EF4-FFF2-40B4-BE49-F238E27FC236}">
                <a16:creationId xmlns:a16="http://schemas.microsoft.com/office/drawing/2014/main" id="{14A04601-F551-33D3-6E35-033AAA5DEE82}"/>
              </a:ext>
            </a:extLst>
          </p:cNvPr>
          <p:cNvPicPr>
            <a:picLocks noChangeAspect="1"/>
          </p:cNvPicPr>
          <p:nvPr/>
        </p:nvPicPr>
        <p:blipFill>
          <a:blip r:embed="rId3"/>
          <a:stretch>
            <a:fillRect/>
          </a:stretch>
        </p:blipFill>
        <p:spPr>
          <a:xfrm>
            <a:off x="2150214" y="4934229"/>
            <a:ext cx="7503387" cy="1447520"/>
          </a:xfrm>
          <a:prstGeom prst="rect">
            <a:avLst/>
          </a:prstGeom>
        </p:spPr>
      </p:pic>
    </p:spTree>
    <p:extLst>
      <p:ext uri="{BB962C8B-B14F-4D97-AF65-F5344CB8AC3E}">
        <p14:creationId xmlns:p14="http://schemas.microsoft.com/office/powerpoint/2010/main" val="285779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a:t>Aan de slag</a:t>
            </a:r>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13</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61937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938212" y="2489971"/>
            <a:ext cx="10315575" cy="1244600"/>
          </a:xfrm>
          <a:prstGeom prst="rect">
            <a:avLst/>
          </a:prstGeom>
        </p:spPr>
        <p:txBody>
          <a:bodyPr vert="horz" lIns="91440" tIns="45720" rIns="91440" bIns="45720" rtlCol="0" anchor="ctr">
            <a:noAutofit/>
          </a:bodyPr>
          <a:lstStyle/>
          <a:p>
            <a:pPr>
              <a:lnSpc>
                <a:spcPct val="120000"/>
              </a:lnSpc>
              <a:spcBef>
                <a:spcPct val="0"/>
              </a:spcBef>
              <a:spcAft>
                <a:spcPts val="600"/>
              </a:spcAft>
            </a:pPr>
            <a:r>
              <a:rPr lang="en-US" sz="2200" b="1" dirty="0">
                <a:solidFill>
                  <a:srgbClr val="7ED1E2"/>
                </a:solidFill>
                <a:latin typeface="+mj-lt"/>
                <a:ea typeface="+mj-ea"/>
                <a:cs typeface="+mj-cs"/>
              </a:rPr>
              <a:t>OPDRACHT</a:t>
            </a:r>
          </a:p>
          <a:p>
            <a:pPr>
              <a:lnSpc>
                <a:spcPct val="120000"/>
              </a:lnSpc>
              <a:spcBef>
                <a:spcPct val="0"/>
              </a:spcBef>
              <a:spcAft>
                <a:spcPts val="600"/>
              </a:spcAft>
            </a:pPr>
            <a:endParaRPr lang="en-US" sz="2200" b="1" dirty="0">
              <a:solidFill>
                <a:srgbClr val="7ED1E2"/>
              </a:solidFill>
              <a:latin typeface="+mj-lt"/>
              <a:ea typeface="+mj-ea"/>
              <a:cs typeface="+mj-cs"/>
            </a:endParaRPr>
          </a:p>
          <a:p>
            <a:pPr>
              <a:lnSpc>
                <a:spcPct val="120000"/>
              </a:lnSpc>
              <a:spcBef>
                <a:spcPct val="0"/>
              </a:spcBef>
              <a:spcAft>
                <a:spcPts val="600"/>
              </a:spcAft>
            </a:pPr>
            <a:endParaRPr lang="en-US" sz="2200" b="1" dirty="0">
              <a:solidFill>
                <a:srgbClr val="7ED1E2"/>
              </a:solidFill>
              <a:latin typeface="+mj-lt"/>
              <a:ea typeface="+mj-ea"/>
              <a:cs typeface="+mj-cs"/>
            </a:endParaRPr>
          </a:p>
          <a:p>
            <a:pPr marL="180975" indent="-180975">
              <a:lnSpc>
                <a:spcPct val="120000"/>
              </a:lnSpc>
              <a:spcBef>
                <a:spcPct val="0"/>
              </a:spcBef>
              <a:spcAft>
                <a:spcPts val="600"/>
              </a:spcAft>
              <a:buFont typeface="Arial" panose="020B0604020202020204" pitchFamily="34" charset="0"/>
              <a:buChar char="•"/>
            </a:pPr>
            <a:r>
              <a:rPr lang="nl-NL" sz="2000" dirty="0">
                <a:solidFill>
                  <a:schemeClr val="accent6">
                    <a:lumMod val="10000"/>
                  </a:schemeClr>
                </a:solidFill>
                <a:latin typeface="+mj-lt"/>
                <a:ea typeface="+mj-ea"/>
                <a:cs typeface="+mj-cs"/>
              </a:rPr>
              <a:t>Bespreek met de groep of er in de casus sprake is van GGG of niet</a:t>
            </a:r>
          </a:p>
          <a:p>
            <a:pPr marL="180975" indent="-180975">
              <a:lnSpc>
                <a:spcPct val="120000"/>
              </a:lnSpc>
              <a:spcBef>
                <a:spcPct val="0"/>
              </a:spcBef>
              <a:spcAft>
                <a:spcPts val="600"/>
              </a:spcAft>
              <a:buFont typeface="Arial" panose="020B0604020202020204" pitchFamily="34" charset="0"/>
              <a:buChar char="•"/>
            </a:pPr>
            <a:r>
              <a:rPr lang="nl-NL" sz="2000" dirty="0">
                <a:solidFill>
                  <a:schemeClr val="accent6">
                    <a:lumMod val="10000"/>
                  </a:schemeClr>
                </a:solidFill>
                <a:latin typeface="+mj-lt"/>
                <a:ea typeface="+mj-ea"/>
                <a:cs typeface="+mj-cs"/>
              </a:rPr>
              <a:t>Pas hierbij de technieken van Geweldloze Communicatie toe.</a:t>
            </a:r>
          </a:p>
          <a:p>
            <a:pPr marL="180975" indent="-180975">
              <a:lnSpc>
                <a:spcPct val="120000"/>
              </a:lnSpc>
              <a:spcBef>
                <a:spcPct val="0"/>
              </a:spcBef>
              <a:spcAft>
                <a:spcPts val="600"/>
              </a:spcAft>
              <a:buFont typeface="Arial" panose="020B0604020202020204" pitchFamily="34" charset="0"/>
              <a:buChar char="•"/>
            </a:pPr>
            <a:r>
              <a:rPr lang="nl-NL" sz="2000" dirty="0">
                <a:solidFill>
                  <a:schemeClr val="accent6">
                    <a:lumMod val="10000"/>
                  </a:schemeClr>
                </a:solidFill>
                <a:latin typeface="+mj-lt"/>
                <a:ea typeface="+mj-ea"/>
                <a:cs typeface="+mj-cs"/>
              </a:rPr>
              <a:t>Elk groepslid bereidt dit gesprek individueel voor aan de hand van de deelvragen voor Geweldloze Communicatie: </a:t>
            </a:r>
          </a:p>
          <a:p>
            <a:pPr lvl="1">
              <a:lnSpc>
                <a:spcPct val="90000"/>
              </a:lnSpc>
              <a:spcBef>
                <a:spcPct val="0"/>
              </a:spcBef>
              <a:spcAft>
                <a:spcPts val="600"/>
              </a:spcAft>
            </a:pPr>
            <a:endParaRPr lang="nl-NL" sz="2000" dirty="0">
              <a:solidFill>
                <a:schemeClr val="accent6">
                  <a:lumMod val="10000"/>
                </a:schemeClr>
              </a:solidFill>
              <a:latin typeface="+mj-lt"/>
              <a:ea typeface="+mj-ea"/>
              <a:cs typeface="+mj-cs"/>
            </a:endParaRPr>
          </a:p>
          <a:p>
            <a:pPr lvl="1">
              <a:lnSpc>
                <a:spcPct val="90000"/>
              </a:lnSpc>
              <a:spcBef>
                <a:spcPct val="0"/>
              </a:spcBef>
              <a:spcAft>
                <a:spcPts val="600"/>
              </a:spcAft>
            </a:pPr>
            <a:r>
              <a:rPr lang="nl-NL" sz="2000" dirty="0">
                <a:solidFill>
                  <a:schemeClr val="accent6">
                    <a:lumMod val="10000"/>
                  </a:schemeClr>
                </a:solidFill>
                <a:latin typeface="+mj-lt"/>
                <a:ea typeface="+mj-ea"/>
                <a:cs typeface="+mj-cs"/>
              </a:rPr>
              <a:t>• Wat heb je geobserveerd? </a:t>
            </a:r>
          </a:p>
          <a:p>
            <a:pPr lvl="1">
              <a:lnSpc>
                <a:spcPct val="90000"/>
              </a:lnSpc>
              <a:spcBef>
                <a:spcPct val="0"/>
              </a:spcBef>
              <a:spcAft>
                <a:spcPts val="600"/>
              </a:spcAft>
            </a:pPr>
            <a:r>
              <a:rPr lang="nl-NL" sz="2000" dirty="0">
                <a:solidFill>
                  <a:schemeClr val="accent6">
                    <a:lumMod val="10000"/>
                  </a:schemeClr>
                </a:solidFill>
                <a:latin typeface="+mj-lt"/>
                <a:ea typeface="+mj-ea"/>
                <a:cs typeface="+mj-cs"/>
              </a:rPr>
              <a:t>• Hoe voel je je bij wat je geobserveerd heb? </a:t>
            </a:r>
          </a:p>
          <a:p>
            <a:pPr lvl="1">
              <a:lnSpc>
                <a:spcPct val="90000"/>
              </a:lnSpc>
              <a:spcBef>
                <a:spcPct val="0"/>
              </a:spcBef>
              <a:spcAft>
                <a:spcPts val="600"/>
              </a:spcAft>
            </a:pPr>
            <a:r>
              <a:rPr lang="nl-NL" sz="2000" dirty="0">
                <a:solidFill>
                  <a:schemeClr val="accent6">
                    <a:lumMod val="10000"/>
                  </a:schemeClr>
                </a:solidFill>
                <a:latin typeface="+mj-lt"/>
                <a:ea typeface="+mj-ea"/>
                <a:cs typeface="+mj-cs"/>
              </a:rPr>
              <a:t>• Welke nood ervaar je? </a:t>
            </a:r>
          </a:p>
          <a:p>
            <a:pPr lvl="1">
              <a:lnSpc>
                <a:spcPct val="90000"/>
              </a:lnSpc>
              <a:spcBef>
                <a:spcPct val="0"/>
              </a:spcBef>
              <a:spcAft>
                <a:spcPts val="600"/>
              </a:spcAft>
            </a:pPr>
            <a:r>
              <a:rPr lang="nl-NL" sz="2000" dirty="0">
                <a:solidFill>
                  <a:schemeClr val="accent6">
                    <a:lumMod val="10000"/>
                  </a:schemeClr>
                </a:solidFill>
                <a:latin typeface="+mj-lt"/>
                <a:ea typeface="+mj-ea"/>
                <a:cs typeface="+mj-cs"/>
              </a:rPr>
              <a:t>• Hoe kan je deze nood vertalen naar een haalbare actie?</a:t>
            </a:r>
            <a:endParaRPr lang="en-US" sz="2000" dirty="0">
              <a:solidFill>
                <a:schemeClr val="accent6">
                  <a:lumMod val="10000"/>
                </a:schemeClr>
              </a:solidFill>
              <a:latin typeface="+mj-lt"/>
              <a:ea typeface="+mj-ea"/>
              <a:cs typeface="+mj-cs"/>
            </a:endParaRPr>
          </a:p>
        </p:txBody>
      </p:sp>
      <p:pic>
        <p:nvPicPr>
          <p:cNvPr id="11" name="Picture 10" descr="A purple curved line on a black background&#10;&#10;Description automatically generated">
            <a:extLst>
              <a:ext uri="{FF2B5EF4-FFF2-40B4-BE49-F238E27FC236}">
                <a16:creationId xmlns:a16="http://schemas.microsoft.com/office/drawing/2014/main" id="{F29A016A-4986-5D56-8209-956FBB447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614" y="915109"/>
            <a:ext cx="2824611" cy="1065572"/>
          </a:xfrm>
          <a:prstGeom prst="rect">
            <a:avLst/>
          </a:prstGeom>
        </p:spPr>
      </p:pic>
    </p:spTree>
    <p:extLst>
      <p:ext uri="{BB962C8B-B14F-4D97-AF65-F5344CB8AC3E}">
        <p14:creationId xmlns:p14="http://schemas.microsoft.com/office/powerpoint/2010/main" val="294485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07B89-34CA-4B83-1AAC-0A0D73ACC480}"/>
              </a:ext>
            </a:extLst>
          </p:cNvPr>
          <p:cNvSpPr>
            <a:spLocks noGrp="1"/>
          </p:cNvSpPr>
          <p:nvPr>
            <p:ph type="title"/>
          </p:nvPr>
        </p:nvSpPr>
        <p:spPr>
          <a:xfrm>
            <a:off x="838200" y="365125"/>
            <a:ext cx="10515600" cy="1325563"/>
          </a:xfrm>
        </p:spPr>
        <p:txBody>
          <a:bodyPr anchor="ctr">
            <a:normAutofit/>
          </a:bodyPr>
          <a:lstStyle/>
          <a:p>
            <a:r>
              <a:rPr lang="en-GB" dirty="0" err="1"/>
              <a:t>Evaluatie</a:t>
            </a:r>
            <a:endParaRPr lang="en-GB" dirty="0"/>
          </a:p>
        </p:txBody>
      </p:sp>
      <p:pic>
        <p:nvPicPr>
          <p:cNvPr id="11" name="Graphic 10" descr="Raised hand outline">
            <a:extLst>
              <a:ext uri="{FF2B5EF4-FFF2-40B4-BE49-F238E27FC236}">
                <a16:creationId xmlns:a16="http://schemas.microsoft.com/office/drawing/2014/main" id="{B1F0FF50-4562-D64F-1C49-29552BE585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7988" y="1876962"/>
            <a:ext cx="5014516" cy="5014516"/>
          </a:xfrm>
          <a:prstGeom prst="rect">
            <a:avLst/>
          </a:prstGeom>
        </p:spPr>
      </p:pic>
      <p:sp>
        <p:nvSpPr>
          <p:cNvPr id="18" name="TextBox 17">
            <a:extLst>
              <a:ext uri="{FF2B5EF4-FFF2-40B4-BE49-F238E27FC236}">
                <a16:creationId xmlns:a16="http://schemas.microsoft.com/office/drawing/2014/main" id="{90F90771-D556-E0CD-A571-B23A0E1599B6}"/>
              </a:ext>
            </a:extLst>
          </p:cNvPr>
          <p:cNvSpPr txBox="1"/>
          <p:nvPr/>
        </p:nvSpPr>
        <p:spPr>
          <a:xfrm>
            <a:off x="8419401" y="3997554"/>
            <a:ext cx="1668464" cy="369332"/>
          </a:xfrm>
          <a:prstGeom prst="rect">
            <a:avLst/>
          </a:prstGeom>
          <a:noFill/>
        </p:spPr>
        <p:txBody>
          <a:bodyPr wrap="square">
            <a:spAutoFit/>
          </a:bodyPr>
          <a:lstStyle/>
          <a:p>
            <a:r>
              <a:rPr lang="nl-NL" dirty="0">
                <a:solidFill>
                  <a:schemeClr val="bg1"/>
                </a:solidFill>
              </a:rPr>
              <a:t>Dit vond ik top </a:t>
            </a:r>
            <a:endParaRPr lang="en-GB" dirty="0">
              <a:solidFill>
                <a:schemeClr val="bg1"/>
              </a:solidFill>
            </a:endParaRPr>
          </a:p>
        </p:txBody>
      </p:sp>
      <p:sp>
        <p:nvSpPr>
          <p:cNvPr id="23" name="TextBox 22">
            <a:extLst>
              <a:ext uri="{FF2B5EF4-FFF2-40B4-BE49-F238E27FC236}">
                <a16:creationId xmlns:a16="http://schemas.microsoft.com/office/drawing/2014/main" id="{2244D8C7-EA68-D9A3-F612-C418B786EE30}"/>
              </a:ext>
            </a:extLst>
          </p:cNvPr>
          <p:cNvSpPr txBox="1"/>
          <p:nvPr/>
        </p:nvSpPr>
        <p:spPr>
          <a:xfrm>
            <a:off x="7984497" y="1963792"/>
            <a:ext cx="2267445" cy="646331"/>
          </a:xfrm>
          <a:prstGeom prst="rect">
            <a:avLst/>
          </a:prstGeom>
          <a:noFill/>
        </p:spPr>
        <p:txBody>
          <a:bodyPr wrap="square">
            <a:spAutoFit/>
          </a:bodyPr>
          <a:lstStyle/>
          <a:p>
            <a:r>
              <a:rPr lang="nl-NL" dirty="0">
                <a:solidFill>
                  <a:schemeClr val="bg1"/>
                </a:solidFill>
              </a:rPr>
              <a:t>Hier moeten we voorzichtig mee zijn </a:t>
            </a:r>
            <a:endParaRPr lang="en-GB" dirty="0">
              <a:solidFill>
                <a:schemeClr val="bg1"/>
              </a:solidFill>
            </a:endParaRPr>
          </a:p>
        </p:txBody>
      </p:sp>
      <p:sp>
        <p:nvSpPr>
          <p:cNvPr id="25" name="TextBox 24">
            <a:extLst>
              <a:ext uri="{FF2B5EF4-FFF2-40B4-BE49-F238E27FC236}">
                <a16:creationId xmlns:a16="http://schemas.microsoft.com/office/drawing/2014/main" id="{8D6246CF-A2F2-BE99-3961-26D368F3121A}"/>
              </a:ext>
            </a:extLst>
          </p:cNvPr>
          <p:cNvSpPr txBox="1"/>
          <p:nvPr/>
        </p:nvSpPr>
        <p:spPr>
          <a:xfrm>
            <a:off x="4795604" y="1053042"/>
            <a:ext cx="2267445" cy="369332"/>
          </a:xfrm>
          <a:prstGeom prst="rect">
            <a:avLst/>
          </a:prstGeom>
          <a:noFill/>
        </p:spPr>
        <p:txBody>
          <a:bodyPr wrap="square">
            <a:spAutoFit/>
          </a:bodyPr>
          <a:lstStyle/>
          <a:p>
            <a:r>
              <a:rPr lang="nl-NL" dirty="0">
                <a:solidFill>
                  <a:schemeClr val="bg1"/>
                </a:solidFill>
              </a:rPr>
              <a:t>Dit vond ik niet leuk </a:t>
            </a:r>
            <a:endParaRPr lang="en-GB" dirty="0">
              <a:solidFill>
                <a:schemeClr val="bg1"/>
              </a:solidFill>
            </a:endParaRPr>
          </a:p>
        </p:txBody>
      </p:sp>
      <p:sp>
        <p:nvSpPr>
          <p:cNvPr id="29" name="TextBox 28">
            <a:extLst>
              <a:ext uri="{FF2B5EF4-FFF2-40B4-BE49-F238E27FC236}">
                <a16:creationId xmlns:a16="http://schemas.microsoft.com/office/drawing/2014/main" id="{869F1AF9-8F41-55B8-61EC-35A1A148BBE4}"/>
              </a:ext>
            </a:extLst>
          </p:cNvPr>
          <p:cNvSpPr txBox="1"/>
          <p:nvPr/>
        </p:nvSpPr>
        <p:spPr>
          <a:xfrm>
            <a:off x="1626042" y="3766721"/>
            <a:ext cx="1763712" cy="1200329"/>
          </a:xfrm>
          <a:prstGeom prst="rect">
            <a:avLst/>
          </a:prstGeom>
          <a:noFill/>
        </p:spPr>
        <p:txBody>
          <a:bodyPr wrap="square">
            <a:spAutoFit/>
          </a:bodyPr>
          <a:lstStyle/>
          <a:p>
            <a:r>
              <a:rPr lang="nl-NL" dirty="0">
                <a:solidFill>
                  <a:schemeClr val="bg1"/>
                </a:solidFill>
              </a:rPr>
              <a:t>Hier mocht meer aandacht aan gegeven worden</a:t>
            </a:r>
            <a:endParaRPr lang="en-GB" dirty="0">
              <a:solidFill>
                <a:schemeClr val="bg1"/>
              </a:solidFill>
            </a:endParaRPr>
          </a:p>
        </p:txBody>
      </p:sp>
      <p:sp>
        <p:nvSpPr>
          <p:cNvPr id="33" name="TextBox 32">
            <a:extLst>
              <a:ext uri="{FF2B5EF4-FFF2-40B4-BE49-F238E27FC236}">
                <a16:creationId xmlns:a16="http://schemas.microsoft.com/office/drawing/2014/main" id="{C0DC1B75-814A-8739-956D-FBF4A3FA4A61}"/>
              </a:ext>
            </a:extLst>
          </p:cNvPr>
          <p:cNvSpPr txBox="1"/>
          <p:nvPr/>
        </p:nvSpPr>
        <p:spPr>
          <a:xfrm>
            <a:off x="996601" y="2200128"/>
            <a:ext cx="2840829" cy="646331"/>
          </a:xfrm>
          <a:prstGeom prst="rect">
            <a:avLst/>
          </a:prstGeom>
          <a:noFill/>
        </p:spPr>
        <p:txBody>
          <a:bodyPr wrap="square">
            <a:spAutoFit/>
          </a:bodyPr>
          <a:lstStyle/>
          <a:p>
            <a:r>
              <a:rPr lang="nl-NL" dirty="0">
                <a:solidFill>
                  <a:schemeClr val="bg1"/>
                </a:solidFill>
              </a:rPr>
              <a:t>Dit moeten we zeker behouden</a:t>
            </a:r>
            <a:endParaRPr lang="en-GB" dirty="0">
              <a:solidFill>
                <a:schemeClr val="bg1"/>
              </a:solidFill>
            </a:endParaRPr>
          </a:p>
        </p:txBody>
      </p:sp>
      <p:cxnSp>
        <p:nvCxnSpPr>
          <p:cNvPr id="41" name="Straight Connector 40">
            <a:extLst>
              <a:ext uri="{FF2B5EF4-FFF2-40B4-BE49-F238E27FC236}">
                <a16:creationId xmlns:a16="http://schemas.microsoft.com/office/drawing/2014/main" id="{4182074A-4CE7-AB02-BA85-83D8C6B690CA}"/>
              </a:ext>
            </a:extLst>
          </p:cNvPr>
          <p:cNvCxnSpPr>
            <a:cxnSpLocks/>
          </p:cNvCxnSpPr>
          <p:nvPr/>
        </p:nvCxnSpPr>
        <p:spPr>
          <a:xfrm>
            <a:off x="3207988" y="2416807"/>
            <a:ext cx="1506887" cy="319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3060D71-AF88-5158-128C-0C160C1387D2}"/>
              </a:ext>
            </a:extLst>
          </p:cNvPr>
          <p:cNvCxnSpPr>
            <a:cxnSpLocks/>
          </p:cNvCxnSpPr>
          <p:nvPr/>
        </p:nvCxnSpPr>
        <p:spPr>
          <a:xfrm>
            <a:off x="3088587" y="3767235"/>
            <a:ext cx="1130988" cy="675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C3C10A-E81B-EE68-CB0B-DA3CF81112FF}"/>
              </a:ext>
            </a:extLst>
          </p:cNvPr>
          <p:cNvCxnSpPr>
            <a:cxnSpLocks/>
          </p:cNvCxnSpPr>
          <p:nvPr/>
        </p:nvCxnSpPr>
        <p:spPr>
          <a:xfrm flipV="1">
            <a:off x="6427439" y="2378605"/>
            <a:ext cx="1528856" cy="3044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7EDECC2-7AD9-5A23-FC11-208FAE8BCDC4}"/>
              </a:ext>
            </a:extLst>
          </p:cNvPr>
          <p:cNvCxnSpPr>
            <a:cxnSpLocks/>
            <a:endCxn id="18" idx="1"/>
          </p:cNvCxnSpPr>
          <p:nvPr/>
        </p:nvCxnSpPr>
        <p:spPr>
          <a:xfrm>
            <a:off x="7213837" y="4069470"/>
            <a:ext cx="1205564" cy="1127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F036051-C668-9D0C-AD26-C42ADD0414EF}"/>
              </a:ext>
            </a:extLst>
          </p:cNvPr>
          <p:cNvCxnSpPr>
            <a:cxnSpLocks/>
          </p:cNvCxnSpPr>
          <p:nvPr/>
        </p:nvCxnSpPr>
        <p:spPr>
          <a:xfrm>
            <a:off x="5596242" y="1332608"/>
            <a:ext cx="0" cy="76863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06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8F29-390A-0A25-3538-F22EE0C4E64D}"/>
              </a:ext>
            </a:extLst>
          </p:cNvPr>
          <p:cNvSpPr>
            <a:spLocks noGrp="1"/>
          </p:cNvSpPr>
          <p:nvPr>
            <p:ph type="title"/>
          </p:nvPr>
        </p:nvSpPr>
        <p:spPr/>
        <p:txBody>
          <a:bodyPr/>
          <a:lstStyle/>
          <a:p>
            <a:r>
              <a:rPr lang="en-IE" dirty="0"/>
              <a:t>Thank you</a:t>
            </a:r>
          </a:p>
        </p:txBody>
      </p:sp>
      <p:pic>
        <p:nvPicPr>
          <p:cNvPr id="3" name="Graphic 1796029151">
            <a:extLst>
              <a:ext uri="{FF2B5EF4-FFF2-40B4-BE49-F238E27FC236}">
                <a16:creationId xmlns:a16="http://schemas.microsoft.com/office/drawing/2014/main" id="{BF1ABB23-81C0-5B87-FFD2-90F3DF18E0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67677">
            <a:off x="3579462" y="3894549"/>
            <a:ext cx="4634401" cy="1110573"/>
          </a:xfrm>
          <a:prstGeom prst="rect">
            <a:avLst/>
          </a:prstGeom>
        </p:spPr>
      </p:pic>
      <p:pic>
        <p:nvPicPr>
          <p:cNvPr id="4" name="Graphic 1796029151">
            <a:extLst>
              <a:ext uri="{FF2B5EF4-FFF2-40B4-BE49-F238E27FC236}">
                <a16:creationId xmlns:a16="http://schemas.microsoft.com/office/drawing/2014/main" id="{68A20B82-67A7-D877-6F1B-E802ED85754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0800000">
            <a:off x="3990109" y="3969324"/>
            <a:ext cx="4509654" cy="1143291"/>
          </a:xfrm>
          <a:prstGeom prst="rect">
            <a:avLst/>
          </a:prstGeom>
        </p:spPr>
      </p:pic>
    </p:spTree>
    <p:extLst>
      <p:ext uri="{BB962C8B-B14F-4D97-AF65-F5344CB8AC3E}">
        <p14:creationId xmlns:p14="http://schemas.microsoft.com/office/powerpoint/2010/main" val="380893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EAD794-6B54-601A-29B8-671B45E2C0E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036" r="24036"/>
          <a:stretch/>
        </p:blipFill>
        <p:spPr>
          <a:xfrm>
            <a:off x="0" y="0"/>
            <a:ext cx="5920745" cy="6858000"/>
          </a:xfrm>
          <a:prstGeom prst="rect">
            <a:avLst/>
          </a:prstGeom>
        </p:spPr>
      </p:pic>
      <p:sp>
        <p:nvSpPr>
          <p:cNvPr id="2" name="Title 1">
            <a:extLst>
              <a:ext uri="{FF2B5EF4-FFF2-40B4-BE49-F238E27FC236}">
                <a16:creationId xmlns:a16="http://schemas.microsoft.com/office/drawing/2014/main" id="{0504AD2F-7AF9-1812-2F79-A82789554C54}"/>
              </a:ext>
            </a:extLst>
          </p:cNvPr>
          <p:cNvSpPr>
            <a:spLocks noGrp="1"/>
          </p:cNvSpPr>
          <p:nvPr>
            <p:ph type="title"/>
          </p:nvPr>
        </p:nvSpPr>
        <p:spPr>
          <a:xfrm>
            <a:off x="6558953" y="597535"/>
            <a:ext cx="3932237" cy="1085850"/>
          </a:xfrm>
        </p:spPr>
        <p:txBody>
          <a:bodyPr/>
          <a:lstStyle/>
          <a:p>
            <a:r>
              <a:rPr lang="en-IE" dirty="0" err="1"/>
              <a:t>Overzicht</a:t>
            </a:r>
            <a:endParaRPr lang="en-IE" dirty="0"/>
          </a:p>
        </p:txBody>
      </p:sp>
      <p:sp>
        <p:nvSpPr>
          <p:cNvPr id="4" name="Text Placeholder 3">
            <a:extLst>
              <a:ext uri="{FF2B5EF4-FFF2-40B4-BE49-F238E27FC236}">
                <a16:creationId xmlns:a16="http://schemas.microsoft.com/office/drawing/2014/main" id="{34BDDC1A-64BC-1907-2425-5974B4ABAEFE}"/>
              </a:ext>
            </a:extLst>
          </p:cNvPr>
          <p:cNvSpPr>
            <a:spLocks noGrp="1"/>
          </p:cNvSpPr>
          <p:nvPr>
            <p:ph type="body" sz="half" idx="2"/>
          </p:nvPr>
        </p:nvSpPr>
        <p:spPr>
          <a:xfrm>
            <a:off x="6558953" y="1785759"/>
            <a:ext cx="5166322" cy="2919953"/>
          </a:xfrm>
        </p:spPr>
        <p:txBody>
          <a:bodyPr/>
          <a:lstStyle/>
          <a:p>
            <a:pPr marL="0" indent="0">
              <a:lnSpc>
                <a:spcPct val="100000"/>
              </a:lnSpc>
              <a:spcBef>
                <a:spcPts val="0"/>
              </a:spcBef>
              <a:buNone/>
            </a:pPr>
            <a:r>
              <a:rPr lang="en-GB" sz="2400" dirty="0"/>
              <a:t>Les 1: </a:t>
            </a:r>
            <a:r>
              <a:rPr lang="en-GB" sz="2400" dirty="0" err="1"/>
              <a:t>Oriëntatiesessie</a:t>
            </a:r>
            <a:r>
              <a:rPr lang="en-GB" sz="2400" dirty="0"/>
              <a:t> </a:t>
            </a:r>
          </a:p>
          <a:p>
            <a:pPr marL="0" indent="0">
              <a:lnSpc>
                <a:spcPct val="100000"/>
              </a:lnSpc>
              <a:spcBef>
                <a:spcPts val="0"/>
              </a:spcBef>
              <a:buNone/>
            </a:pPr>
            <a:r>
              <a:rPr lang="en-GB" sz="2400" dirty="0"/>
              <a:t>Les 2: </a:t>
            </a:r>
            <a:r>
              <a:rPr lang="en-GB" sz="2400" dirty="0" err="1"/>
              <a:t>Mentaliseren</a:t>
            </a:r>
            <a:endParaRPr lang="en-GB" sz="2400" dirty="0"/>
          </a:p>
          <a:p>
            <a:pPr marL="0" indent="0">
              <a:lnSpc>
                <a:spcPct val="100000"/>
              </a:lnSpc>
              <a:spcBef>
                <a:spcPts val="0"/>
              </a:spcBef>
              <a:buNone/>
            </a:pPr>
            <a:r>
              <a:rPr lang="en-GB" sz="2400" dirty="0"/>
              <a:t>Les 3: </a:t>
            </a:r>
            <a:r>
              <a:rPr lang="en-GB" sz="2400" dirty="0" err="1"/>
              <a:t>Geweldloos</a:t>
            </a:r>
            <a:r>
              <a:rPr lang="en-GB" sz="2400" dirty="0"/>
              <a:t> </a:t>
            </a:r>
            <a:r>
              <a:rPr lang="en-GB" sz="2400" dirty="0" err="1"/>
              <a:t>communiceren</a:t>
            </a:r>
            <a:endParaRPr lang="en-GB" sz="2400" dirty="0"/>
          </a:p>
          <a:p>
            <a:pPr marL="0" indent="0">
              <a:lnSpc>
                <a:spcPct val="100000"/>
              </a:lnSpc>
              <a:spcBef>
                <a:spcPts val="0"/>
              </a:spcBef>
              <a:buNone/>
            </a:pPr>
            <a:r>
              <a:rPr lang="en-GB" sz="2400" dirty="0"/>
              <a:t>Les 4: </a:t>
            </a:r>
            <a:r>
              <a:rPr lang="en-GB" sz="2400" dirty="0" err="1"/>
              <a:t>Emotieregulatie</a:t>
            </a:r>
            <a:r>
              <a:rPr lang="en-GB" sz="2400" dirty="0"/>
              <a:t> </a:t>
            </a:r>
          </a:p>
          <a:p>
            <a:pPr marL="0" indent="0">
              <a:lnSpc>
                <a:spcPct val="100000"/>
              </a:lnSpc>
              <a:spcBef>
                <a:spcPts val="0"/>
              </a:spcBef>
              <a:buNone/>
            </a:pPr>
            <a:r>
              <a:rPr lang="en-GB" sz="2400" dirty="0"/>
              <a:t>Les 5: </a:t>
            </a:r>
            <a:r>
              <a:rPr lang="en-GB" sz="2400" dirty="0" err="1"/>
              <a:t>Reactiestrategieën</a:t>
            </a:r>
            <a:endParaRPr lang="en-GB" sz="2400" dirty="0"/>
          </a:p>
          <a:p>
            <a:pPr marL="0" indent="0">
              <a:lnSpc>
                <a:spcPct val="100000"/>
              </a:lnSpc>
              <a:spcBef>
                <a:spcPts val="0"/>
              </a:spcBef>
              <a:buNone/>
            </a:pPr>
            <a:endParaRPr lang="nl-BE" sz="1600" dirty="0">
              <a:cs typeface="Arial" panose="020B0604020202020204"/>
            </a:endParaRPr>
          </a:p>
        </p:txBody>
      </p:sp>
      <p:pic>
        <p:nvPicPr>
          <p:cNvPr id="9" name="Graphic 8">
            <a:extLst>
              <a:ext uri="{FF2B5EF4-FFF2-40B4-BE49-F238E27FC236}">
                <a16:creationId xmlns:a16="http://schemas.microsoft.com/office/drawing/2014/main" id="{3D1FA614-6774-741C-A165-FAF8328B1B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9188" y="4607005"/>
            <a:ext cx="4152745" cy="98707"/>
          </a:xfrm>
          <a:prstGeom prst="rect">
            <a:avLst/>
          </a:prstGeom>
        </p:spPr>
      </p:pic>
      <p:pic>
        <p:nvPicPr>
          <p:cNvPr id="11" name="Graphic 10">
            <a:extLst>
              <a:ext uri="{FF2B5EF4-FFF2-40B4-BE49-F238E27FC236}">
                <a16:creationId xmlns:a16="http://schemas.microsoft.com/office/drawing/2014/main" id="{534A4DCF-2A77-4385-DC69-7B64D6C9A2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1205" y="4267414"/>
            <a:ext cx="4152745" cy="98707"/>
          </a:xfrm>
          <a:prstGeom prst="rect">
            <a:avLst/>
          </a:prstGeom>
        </p:spPr>
      </p:pic>
      <p:sp>
        <p:nvSpPr>
          <p:cNvPr id="22" name="Text Placeholder 2">
            <a:extLst>
              <a:ext uri="{FF2B5EF4-FFF2-40B4-BE49-F238E27FC236}">
                <a16:creationId xmlns:a16="http://schemas.microsoft.com/office/drawing/2014/main" id="{D2BA602E-83F7-5552-49DA-2FF19365726A}"/>
              </a:ext>
            </a:extLst>
          </p:cNvPr>
          <p:cNvSpPr txBox="1">
            <a:spLocks/>
          </p:cNvSpPr>
          <p:nvPr/>
        </p:nvSpPr>
        <p:spPr>
          <a:xfrm>
            <a:off x="6851205" y="6447447"/>
            <a:ext cx="2102295" cy="2037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IE" sz="1000">
                <a:latin typeface="Georgia" panose="02040502050405020303" pitchFamily="18" charset="0"/>
              </a:rPr>
              <a:t>Image  @ Plan International </a:t>
            </a:r>
            <a:r>
              <a:rPr lang="en-IE" sz="1000" err="1">
                <a:latin typeface="Georgia" panose="02040502050405020303" pitchFamily="18" charset="0"/>
              </a:rPr>
              <a:t>België</a:t>
            </a:r>
            <a:r>
              <a:rPr lang="en-IE" sz="1000">
                <a:latin typeface="Georgia" panose="02040502050405020303" pitchFamily="18" charset="0"/>
              </a:rPr>
              <a:t> </a:t>
            </a:r>
          </a:p>
        </p:txBody>
      </p:sp>
    </p:spTree>
    <p:extLst>
      <p:ext uri="{BB962C8B-B14F-4D97-AF65-F5344CB8AC3E}">
        <p14:creationId xmlns:p14="http://schemas.microsoft.com/office/powerpoint/2010/main" val="265642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18702-D824-07CB-AFEB-DCFFAD4E8464}"/>
              </a:ext>
            </a:extLst>
          </p:cNvPr>
          <p:cNvPicPr>
            <a:picLocks noChangeAspect="1"/>
          </p:cNvPicPr>
          <p:nvPr/>
        </p:nvPicPr>
        <p:blipFill rotWithShape="1">
          <a:blip r:embed="rId2"/>
          <a:srcRect t="4045"/>
          <a:stretch/>
        </p:blipFill>
        <p:spPr>
          <a:xfrm>
            <a:off x="3104499" y="1863591"/>
            <a:ext cx="5742421" cy="4209245"/>
          </a:xfrm>
          <a:prstGeom prst="rect">
            <a:avLst/>
          </a:prstGeom>
        </p:spPr>
      </p:pic>
      <p:sp>
        <p:nvSpPr>
          <p:cNvPr id="4" name="Title 1">
            <a:extLst>
              <a:ext uri="{FF2B5EF4-FFF2-40B4-BE49-F238E27FC236}">
                <a16:creationId xmlns:a16="http://schemas.microsoft.com/office/drawing/2014/main" id="{A2280250-4562-105E-DD84-A71B27AD91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a:t>De 9 </a:t>
            </a:r>
            <a:r>
              <a:rPr lang="en-IE" dirty="0" err="1"/>
              <a:t>stappen</a:t>
            </a:r>
            <a:r>
              <a:rPr lang="en-IE" dirty="0"/>
              <a:t> van </a:t>
            </a:r>
            <a:r>
              <a:rPr lang="en-IE" dirty="0" err="1"/>
              <a:t>probleemoplossend</a:t>
            </a:r>
            <a:r>
              <a:rPr lang="en-IE" dirty="0"/>
              <a:t> </a:t>
            </a:r>
            <a:r>
              <a:rPr lang="en-IE" dirty="0" err="1"/>
              <a:t>denken</a:t>
            </a:r>
            <a:endParaRPr lang="en-IE" dirty="0"/>
          </a:p>
        </p:txBody>
      </p:sp>
      <p:pic>
        <p:nvPicPr>
          <p:cNvPr id="8" name="Picture 7" descr="A purple line on a black background&#10;&#10;Description automatically generated">
            <a:extLst>
              <a:ext uri="{FF2B5EF4-FFF2-40B4-BE49-F238E27FC236}">
                <a16:creationId xmlns:a16="http://schemas.microsoft.com/office/drawing/2014/main" id="{9054CBD2-7AF9-BA9B-3BC1-8CFD92831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85821">
            <a:off x="32710" y="2119504"/>
            <a:ext cx="3528638" cy="2618989"/>
          </a:xfrm>
          <a:prstGeom prst="rect">
            <a:avLst/>
          </a:prstGeom>
        </p:spPr>
      </p:pic>
    </p:spTree>
    <p:extLst>
      <p:ext uri="{BB962C8B-B14F-4D97-AF65-F5344CB8AC3E}">
        <p14:creationId xmlns:p14="http://schemas.microsoft.com/office/powerpoint/2010/main" val="328304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lstStyle/>
          <a:p>
            <a:r>
              <a:rPr lang="en-IE" dirty="0"/>
              <a:t>House rules </a:t>
            </a:r>
          </a:p>
        </p:txBody>
      </p:sp>
      <p:sp>
        <p:nvSpPr>
          <p:cNvPr id="3" name="Content Placeholder 2">
            <a:extLst>
              <a:ext uri="{FF2B5EF4-FFF2-40B4-BE49-F238E27FC236}">
                <a16:creationId xmlns:a16="http://schemas.microsoft.com/office/drawing/2014/main" id="{E8E0FC09-4B30-ECCB-6239-D411FABCB859}"/>
              </a:ext>
            </a:extLst>
          </p:cNvPr>
          <p:cNvSpPr>
            <a:spLocks noGrp="1"/>
          </p:cNvSpPr>
          <p:nvPr>
            <p:ph idx="1"/>
          </p:nvPr>
        </p:nvSpPr>
        <p:spPr/>
        <p:txBody>
          <a:bodyPr/>
          <a:lstStyle/>
          <a:p>
            <a:pPr marL="0" indent="0">
              <a:buNone/>
            </a:pPr>
            <a:r>
              <a:rPr lang="en-GB" dirty="0"/>
              <a:t>Safe space</a:t>
            </a:r>
          </a:p>
          <a:p>
            <a:pPr marL="252000" lvl="1" indent="0">
              <a:buClr>
                <a:srgbClr val="004EB6"/>
              </a:buClr>
              <a:buNone/>
            </a:pPr>
            <a:endParaRPr lang="en-GB" dirty="0"/>
          </a:p>
          <a:p>
            <a:pPr marL="594900" lvl="1" indent="-342900">
              <a:buClr>
                <a:srgbClr val="004EB6"/>
              </a:buClr>
            </a:pPr>
            <a:r>
              <a:rPr lang="fr-BE" sz="2400" dirty="0" err="1">
                <a:solidFill>
                  <a:schemeClr val="bg1"/>
                </a:solidFill>
                <a:cs typeface="Arial" panose="020B0604020202020204"/>
              </a:rPr>
              <a:t>Luister</a:t>
            </a:r>
            <a:r>
              <a:rPr lang="fr-BE" sz="2400" dirty="0">
                <a:solidFill>
                  <a:schemeClr val="bg1"/>
                </a:solidFill>
                <a:cs typeface="Arial" panose="020B0604020202020204"/>
              </a:rPr>
              <a:t> met respect</a:t>
            </a:r>
          </a:p>
          <a:p>
            <a:pPr marL="594900" lvl="1" indent="-342900">
              <a:buClr>
                <a:srgbClr val="004EB6"/>
              </a:buClr>
            </a:pPr>
            <a:r>
              <a:rPr lang="fr-BE" sz="2400" dirty="0" err="1">
                <a:solidFill>
                  <a:schemeClr val="bg1"/>
                </a:solidFill>
                <a:cs typeface="Arial" panose="020B0604020202020204"/>
              </a:rPr>
              <a:t>Oordeel</a:t>
            </a:r>
            <a:r>
              <a:rPr lang="fr-BE" sz="2400" dirty="0">
                <a:solidFill>
                  <a:schemeClr val="bg1"/>
                </a:solidFill>
                <a:cs typeface="Arial" panose="020B0604020202020204"/>
              </a:rPr>
              <a:t> niet </a:t>
            </a:r>
          </a:p>
          <a:p>
            <a:pPr marL="594900" lvl="1" indent="-342900">
              <a:buClr>
                <a:srgbClr val="004EB6"/>
              </a:buClr>
            </a:pPr>
            <a:r>
              <a:rPr lang="fr-BE" sz="2400" dirty="0">
                <a:solidFill>
                  <a:schemeClr val="bg1"/>
                </a:solidFill>
                <a:cs typeface="Arial" panose="020B0604020202020204"/>
              </a:rPr>
              <a:t>Wat hier </a:t>
            </a:r>
            <a:r>
              <a:rPr lang="fr-BE" sz="2400" dirty="0" err="1">
                <a:solidFill>
                  <a:schemeClr val="bg1"/>
                </a:solidFill>
                <a:cs typeface="Arial" panose="020B0604020202020204"/>
              </a:rPr>
              <a:t>gedeeld</a:t>
            </a:r>
            <a:r>
              <a:rPr lang="fr-BE" sz="2400" dirty="0">
                <a:solidFill>
                  <a:schemeClr val="bg1"/>
                </a:solidFill>
                <a:cs typeface="Arial" panose="020B0604020202020204"/>
              </a:rPr>
              <a:t> </a:t>
            </a:r>
            <a:r>
              <a:rPr lang="fr-BE" sz="2400" dirty="0" err="1">
                <a:solidFill>
                  <a:schemeClr val="bg1"/>
                </a:solidFill>
                <a:cs typeface="Arial" panose="020B0604020202020204"/>
              </a:rPr>
              <a:t>wordt</a:t>
            </a:r>
            <a:r>
              <a:rPr lang="fr-BE" sz="2400" dirty="0">
                <a:solidFill>
                  <a:schemeClr val="bg1"/>
                </a:solidFill>
                <a:cs typeface="Arial" panose="020B0604020202020204"/>
              </a:rPr>
              <a:t>, </a:t>
            </a:r>
            <a:r>
              <a:rPr lang="fr-BE" sz="2400" dirty="0" err="1">
                <a:solidFill>
                  <a:schemeClr val="bg1"/>
                </a:solidFill>
                <a:cs typeface="Arial" panose="020B0604020202020204"/>
              </a:rPr>
              <a:t>blijft</a:t>
            </a:r>
            <a:r>
              <a:rPr lang="fr-BE" sz="2400" dirty="0">
                <a:solidFill>
                  <a:schemeClr val="bg1"/>
                </a:solidFill>
                <a:cs typeface="Arial" panose="020B0604020202020204"/>
              </a:rPr>
              <a:t> hier</a:t>
            </a:r>
          </a:p>
          <a:p>
            <a:pPr marL="594900" lvl="1" indent="-342900">
              <a:buClr>
                <a:srgbClr val="004EB6"/>
              </a:buClr>
            </a:pPr>
            <a:r>
              <a:rPr lang="en-GB" sz="2400" dirty="0" err="1">
                <a:solidFill>
                  <a:schemeClr val="bg1"/>
                </a:solidFill>
                <a:cs typeface="Arial" panose="020B0604020202020204"/>
              </a:rPr>
              <a:t>Iedereen</a:t>
            </a:r>
            <a:r>
              <a:rPr lang="en-GB" sz="2400" dirty="0">
                <a:solidFill>
                  <a:schemeClr val="bg1"/>
                </a:solidFill>
                <a:cs typeface="Arial" panose="020B0604020202020204"/>
              </a:rPr>
              <a:t> mag </a:t>
            </a:r>
            <a:r>
              <a:rPr lang="en-GB" sz="2400" dirty="0" err="1">
                <a:solidFill>
                  <a:schemeClr val="bg1"/>
                </a:solidFill>
                <a:cs typeface="Arial" panose="020B0604020202020204"/>
              </a:rPr>
              <a:t>iets</a:t>
            </a:r>
            <a:r>
              <a:rPr lang="en-GB" sz="2400" dirty="0">
                <a:solidFill>
                  <a:schemeClr val="bg1"/>
                </a:solidFill>
                <a:cs typeface="Arial" panose="020B0604020202020204"/>
              </a:rPr>
              <a:t> </a:t>
            </a:r>
            <a:r>
              <a:rPr lang="en-GB" sz="2400" dirty="0" err="1">
                <a:solidFill>
                  <a:schemeClr val="bg1"/>
                </a:solidFill>
                <a:cs typeface="Arial" panose="020B0604020202020204"/>
              </a:rPr>
              <a:t>delen</a:t>
            </a:r>
            <a:r>
              <a:rPr lang="en-GB" sz="2400" dirty="0">
                <a:solidFill>
                  <a:schemeClr val="bg1"/>
                </a:solidFill>
                <a:cs typeface="Arial" panose="020B0604020202020204"/>
              </a:rPr>
              <a:t>, maar </a:t>
            </a:r>
            <a:r>
              <a:rPr lang="en-GB" sz="2400" dirty="0" err="1">
                <a:solidFill>
                  <a:schemeClr val="bg1"/>
                </a:solidFill>
                <a:cs typeface="Arial" panose="020B0604020202020204"/>
              </a:rPr>
              <a:t>niemand</a:t>
            </a:r>
            <a:r>
              <a:rPr lang="en-GB" sz="2400" dirty="0">
                <a:solidFill>
                  <a:schemeClr val="bg1"/>
                </a:solidFill>
                <a:cs typeface="Arial" panose="020B0604020202020204"/>
              </a:rPr>
              <a:t> </a:t>
            </a:r>
            <a:r>
              <a:rPr lang="en-GB" sz="2400" dirty="0" err="1">
                <a:solidFill>
                  <a:schemeClr val="bg1"/>
                </a:solidFill>
                <a:cs typeface="Arial" panose="020B0604020202020204"/>
              </a:rPr>
              <a:t>moet</a:t>
            </a:r>
            <a:endParaRPr lang="en-US" sz="2400" dirty="0">
              <a:solidFill>
                <a:schemeClr val="bg1"/>
              </a:solidFill>
              <a:cs typeface="Arial" panose="020B0604020202020204"/>
            </a:endParaRPr>
          </a:p>
        </p:txBody>
      </p:sp>
      <p:pic>
        <p:nvPicPr>
          <p:cNvPr id="5" name="Graphic 1">
            <a:extLst>
              <a:ext uri="{FF2B5EF4-FFF2-40B4-BE49-F238E27FC236}">
                <a16:creationId xmlns:a16="http://schemas.microsoft.com/office/drawing/2014/main" id="{D98B002D-D019-17CF-81B4-81BDA426EA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90904">
            <a:off x="843146" y="2329622"/>
            <a:ext cx="2158357" cy="228384"/>
          </a:xfrm>
          <a:prstGeom prst="rect">
            <a:avLst/>
          </a:prstGeom>
        </p:spPr>
      </p:pic>
      <p:pic>
        <p:nvPicPr>
          <p:cNvPr id="4" name="Graphic 3" descr="Meeting with solid fill">
            <a:extLst>
              <a:ext uri="{FF2B5EF4-FFF2-40B4-BE49-F238E27FC236}">
                <a16:creationId xmlns:a16="http://schemas.microsoft.com/office/drawing/2014/main" id="{2C8B8A26-BFD4-688D-C655-B1ADB1ACFE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4346" y="3568547"/>
            <a:ext cx="3324531" cy="3324531"/>
          </a:xfrm>
          <a:prstGeom prst="rect">
            <a:avLst/>
          </a:prstGeom>
        </p:spPr>
      </p:pic>
    </p:spTree>
    <p:extLst>
      <p:ext uri="{BB962C8B-B14F-4D97-AF65-F5344CB8AC3E}">
        <p14:creationId xmlns:p14="http://schemas.microsoft.com/office/powerpoint/2010/main" val="196523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lstStyle/>
          <a:p>
            <a:r>
              <a:rPr lang="en-IE" dirty="0"/>
              <a:t>Les 3: </a:t>
            </a:r>
            <a:r>
              <a:rPr lang="en-IE" dirty="0" err="1"/>
              <a:t>Geweldloos</a:t>
            </a:r>
            <a:r>
              <a:rPr lang="en-IE" dirty="0"/>
              <a:t> </a:t>
            </a:r>
            <a:r>
              <a:rPr lang="en-IE" dirty="0" err="1"/>
              <a:t>communiceren</a:t>
            </a:r>
            <a:endParaRPr lang="en-IE" dirty="0"/>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5</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5059362" y="3629078"/>
            <a:ext cx="2073275" cy="504825"/>
          </a:xfrm>
          <a:prstGeom prst="rect">
            <a:avLst/>
          </a:prstGeom>
        </p:spPr>
      </p:pic>
    </p:spTree>
    <p:extLst>
      <p:ext uri="{BB962C8B-B14F-4D97-AF65-F5344CB8AC3E}">
        <p14:creationId xmlns:p14="http://schemas.microsoft.com/office/powerpoint/2010/main" val="188883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normAutofit/>
          </a:bodyPr>
          <a:lstStyle/>
          <a:p>
            <a:r>
              <a:rPr lang="en-IE" sz="3200" dirty="0" err="1"/>
              <a:t>Probleemoplossend</a:t>
            </a:r>
            <a:r>
              <a:rPr lang="en-IE" sz="3200" dirty="0"/>
              <a:t> </a:t>
            </a:r>
            <a:r>
              <a:rPr lang="en-IE" sz="3200" dirty="0" err="1"/>
              <a:t>denken</a:t>
            </a:r>
            <a:endParaRPr lang="en-IE" sz="3200" dirty="0"/>
          </a:p>
        </p:txBody>
      </p:sp>
      <p:pic>
        <p:nvPicPr>
          <p:cNvPr id="21" name="Picture 20" descr="A purple line on a black background&#10;&#10;Description automatically generated">
            <a:extLst>
              <a:ext uri="{FF2B5EF4-FFF2-40B4-BE49-F238E27FC236}">
                <a16:creationId xmlns:a16="http://schemas.microsoft.com/office/drawing/2014/main" id="{A4F13E7C-0221-2471-1AC7-681BA53D9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85821">
            <a:off x="-107276" y="1830272"/>
            <a:ext cx="2946829" cy="2322918"/>
          </a:xfrm>
          <a:prstGeom prst="rect">
            <a:avLst/>
          </a:prstGeom>
        </p:spPr>
      </p:pic>
      <p:pic>
        <p:nvPicPr>
          <p:cNvPr id="23" name="Picture 22">
            <a:extLst>
              <a:ext uri="{FF2B5EF4-FFF2-40B4-BE49-F238E27FC236}">
                <a16:creationId xmlns:a16="http://schemas.microsoft.com/office/drawing/2014/main" id="{B01587CC-231A-C0A4-9A18-F85D58FC72DA}"/>
              </a:ext>
            </a:extLst>
          </p:cNvPr>
          <p:cNvPicPr>
            <a:picLocks noChangeAspect="1"/>
          </p:cNvPicPr>
          <p:nvPr/>
        </p:nvPicPr>
        <p:blipFill>
          <a:blip r:embed="rId3"/>
          <a:stretch>
            <a:fillRect/>
          </a:stretch>
        </p:blipFill>
        <p:spPr>
          <a:xfrm>
            <a:off x="2085976" y="1415947"/>
            <a:ext cx="8641096" cy="3813278"/>
          </a:xfrm>
          <a:prstGeom prst="rect">
            <a:avLst/>
          </a:prstGeom>
        </p:spPr>
      </p:pic>
    </p:spTree>
    <p:extLst>
      <p:ext uri="{BB962C8B-B14F-4D97-AF65-F5344CB8AC3E}">
        <p14:creationId xmlns:p14="http://schemas.microsoft.com/office/powerpoint/2010/main" val="318164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fontScale="90000"/>
          </a:bodyPr>
          <a:lstStyle/>
          <a:p>
            <a:r>
              <a:rPr lang="en-IE" dirty="0"/>
              <a:t>Principes van </a:t>
            </a:r>
            <a:r>
              <a:rPr lang="en-IE" dirty="0" err="1"/>
              <a:t>Geweldloze</a:t>
            </a:r>
            <a:r>
              <a:rPr lang="en-IE" dirty="0"/>
              <a:t> Communicatie </a:t>
            </a:r>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20/01/2025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7</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09801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079" y="5652537"/>
            <a:ext cx="2623610" cy="653752"/>
          </a:xfrm>
          <a:prstGeom prst="rect">
            <a:avLst/>
          </a:prstGeom>
        </p:spPr>
      </p:pic>
      <p:sp>
        <p:nvSpPr>
          <p:cNvPr id="13" name="Title 12">
            <a:extLst>
              <a:ext uri="{FF2B5EF4-FFF2-40B4-BE49-F238E27FC236}">
                <a16:creationId xmlns:a16="http://schemas.microsoft.com/office/drawing/2014/main" id="{70E014B8-CE0A-09F0-923D-4CFF6A130C3E}"/>
              </a:ext>
            </a:extLst>
          </p:cNvPr>
          <p:cNvSpPr>
            <a:spLocks noGrp="1"/>
          </p:cNvSpPr>
          <p:nvPr>
            <p:ph type="ctrTitle"/>
          </p:nvPr>
        </p:nvSpPr>
        <p:spPr>
          <a:xfrm>
            <a:off x="1238250" y="3141663"/>
            <a:ext cx="9144000" cy="2387600"/>
          </a:xfrm>
        </p:spPr>
        <p:txBody>
          <a:bodyPr>
            <a:normAutofit fontScale="90000"/>
          </a:bodyPr>
          <a:lstStyle/>
          <a:p>
            <a:pPr algn="l"/>
            <a:r>
              <a:rPr lang="nl-NL" sz="2700" dirty="0">
                <a:solidFill>
                  <a:srgbClr val="7ED1E2"/>
                </a:solidFill>
                <a:latin typeface="+mn-lt"/>
                <a:ea typeface="+mn-ea"/>
                <a:cs typeface="Arial" panose="020B0604020202020204"/>
              </a:rPr>
              <a:t>Dialoog 1</a:t>
            </a:r>
            <a:br>
              <a:rPr lang="nl-NL" sz="2400" dirty="0">
                <a:solidFill>
                  <a:schemeClr val="bg1"/>
                </a:solidFill>
                <a:latin typeface="+mn-lt"/>
                <a:ea typeface="+mn-ea"/>
                <a:cs typeface="Arial" panose="020B0604020202020204"/>
              </a:rPr>
            </a:br>
            <a:r>
              <a:rPr lang="nl-NL" sz="2400" b="0" dirty="0">
                <a:solidFill>
                  <a:schemeClr val="bg1"/>
                </a:solidFill>
                <a:latin typeface="+mn-lt"/>
                <a:ea typeface="+mn-ea"/>
                <a:cs typeface="Arial" panose="020B0604020202020204"/>
              </a:rPr>
              <a:t>Een leerkracht toont tijdens een de les een krantenartikel over agressief gedrag tijdens een wedstrijd ijshockey. </a:t>
            </a:r>
            <a:br>
              <a:rPr lang="nl-NL" sz="2400" b="0" dirty="0">
                <a:solidFill>
                  <a:schemeClr val="bg1"/>
                </a:solidFill>
                <a:latin typeface="+mn-lt"/>
                <a:ea typeface="+mn-ea"/>
                <a:cs typeface="Arial" panose="020B0604020202020204"/>
              </a:rPr>
            </a:br>
            <a:br>
              <a:rPr lang="nl-NL" sz="2400" b="0" dirty="0">
                <a:solidFill>
                  <a:schemeClr val="bg1"/>
                </a:solidFill>
                <a:latin typeface="+mn-lt"/>
                <a:ea typeface="+mn-ea"/>
                <a:cs typeface="Arial" panose="020B0604020202020204"/>
              </a:rPr>
            </a:br>
            <a:r>
              <a:rPr lang="nl-NL" sz="2400" dirty="0">
                <a:solidFill>
                  <a:schemeClr val="bg1"/>
                </a:solidFill>
                <a:latin typeface="+mn-lt"/>
                <a:ea typeface="+mn-ea"/>
                <a:cs typeface="Arial" panose="020B0604020202020204"/>
              </a:rPr>
              <a:t>De leerkracht</a:t>
            </a:r>
            <a:r>
              <a:rPr lang="nl-NL" sz="2400" b="0" dirty="0">
                <a:solidFill>
                  <a:schemeClr val="bg1"/>
                </a:solidFill>
                <a:latin typeface="+mn-lt"/>
                <a:ea typeface="+mn-ea"/>
                <a:cs typeface="Arial" panose="020B0604020202020204"/>
              </a:rPr>
              <a:t>: Wat denken jullie hierover.</a:t>
            </a:r>
            <a:br>
              <a:rPr lang="nl-NL" sz="2400" b="0" dirty="0">
                <a:solidFill>
                  <a:schemeClr val="bg1"/>
                </a:solidFill>
                <a:latin typeface="+mn-lt"/>
                <a:ea typeface="+mn-ea"/>
                <a:cs typeface="Arial" panose="020B0604020202020204"/>
              </a:rPr>
            </a:br>
            <a:r>
              <a:rPr lang="nl-NL" sz="2400" dirty="0">
                <a:solidFill>
                  <a:schemeClr val="bg1"/>
                </a:solidFill>
                <a:latin typeface="+mn-lt"/>
                <a:ea typeface="+mn-ea"/>
                <a:cs typeface="Arial" panose="020B0604020202020204"/>
              </a:rPr>
              <a:t>Een medeleerling</a:t>
            </a:r>
            <a:r>
              <a:rPr lang="nl-NL" sz="2400" b="0" dirty="0">
                <a:solidFill>
                  <a:schemeClr val="bg1"/>
                </a:solidFill>
                <a:latin typeface="+mn-lt"/>
                <a:ea typeface="+mn-ea"/>
                <a:cs typeface="Arial" panose="020B0604020202020204"/>
              </a:rPr>
              <a:t>: Jongens moeten soms agressief zijn, dat moet er gewoon eens uit.</a:t>
            </a:r>
            <a:br>
              <a:rPr lang="nl-NL" sz="2400" b="0" dirty="0">
                <a:solidFill>
                  <a:schemeClr val="bg1"/>
                </a:solidFill>
                <a:latin typeface="+mn-lt"/>
                <a:ea typeface="+mn-ea"/>
                <a:cs typeface="Arial" panose="020B0604020202020204"/>
              </a:rPr>
            </a:br>
            <a:r>
              <a:rPr lang="nl-NL" sz="2400" dirty="0">
                <a:solidFill>
                  <a:schemeClr val="bg1"/>
                </a:solidFill>
                <a:latin typeface="+mn-lt"/>
                <a:ea typeface="+mn-ea"/>
                <a:cs typeface="Arial" panose="020B0604020202020204"/>
              </a:rPr>
              <a:t>De leerkracht</a:t>
            </a:r>
            <a:r>
              <a:rPr lang="nl-NL" sz="2400" b="0" dirty="0">
                <a:solidFill>
                  <a:schemeClr val="bg1"/>
                </a:solidFill>
                <a:latin typeface="+mn-lt"/>
                <a:ea typeface="+mn-ea"/>
                <a:cs typeface="Arial" panose="020B0604020202020204"/>
              </a:rPr>
              <a:t>: Wat bedoel je?</a:t>
            </a:r>
            <a:br>
              <a:rPr lang="nl-NL" sz="2400" b="0" dirty="0">
                <a:solidFill>
                  <a:schemeClr val="bg1"/>
                </a:solidFill>
                <a:latin typeface="+mn-lt"/>
                <a:ea typeface="+mn-ea"/>
                <a:cs typeface="Arial" panose="020B0604020202020204"/>
              </a:rPr>
            </a:br>
            <a:r>
              <a:rPr lang="nl-NL" sz="2400" dirty="0">
                <a:solidFill>
                  <a:schemeClr val="bg1"/>
                </a:solidFill>
                <a:latin typeface="+mn-lt"/>
                <a:ea typeface="+mn-ea"/>
                <a:cs typeface="Arial" panose="020B0604020202020204"/>
              </a:rPr>
              <a:t>De medeleerling</a:t>
            </a:r>
            <a:r>
              <a:rPr lang="nl-NL" sz="2400" b="0" dirty="0">
                <a:solidFill>
                  <a:schemeClr val="bg1"/>
                </a:solidFill>
                <a:latin typeface="+mn-lt"/>
                <a:ea typeface="+mn-ea"/>
                <a:cs typeface="Arial" panose="020B0604020202020204"/>
              </a:rPr>
              <a:t>: Ja, dat is deel van de sport, ijshockey is nu eenmaal agressief en dat uit zich dan op het ijs. Als je daar niet tegen kan, dan moet je maar een andere sport gaan beoefenen, zoals turnen. Maar op het ijs hoort nu eenmaal agressie thuis! Dat hoort bij man zijn.</a:t>
            </a:r>
            <a:br>
              <a:rPr lang="nl-NL" sz="2400" b="0" dirty="0">
                <a:solidFill>
                  <a:schemeClr val="bg1"/>
                </a:solidFill>
                <a:latin typeface="+mn-lt"/>
                <a:ea typeface="+mn-ea"/>
                <a:cs typeface="Arial" panose="020B0604020202020204"/>
              </a:rPr>
            </a:br>
            <a:r>
              <a:rPr lang="nl-NL" sz="2400" dirty="0">
                <a:solidFill>
                  <a:schemeClr val="bg1"/>
                </a:solidFill>
                <a:latin typeface="+mn-lt"/>
                <a:ea typeface="+mn-ea"/>
                <a:cs typeface="Arial" panose="020B0604020202020204"/>
              </a:rPr>
              <a:t>De leerkracht</a:t>
            </a:r>
            <a:r>
              <a:rPr lang="nl-NL" sz="2400" b="0" dirty="0">
                <a:solidFill>
                  <a:schemeClr val="bg1"/>
                </a:solidFill>
                <a:latin typeface="+mn-lt"/>
                <a:ea typeface="+mn-ea"/>
                <a:cs typeface="Arial" panose="020B0604020202020204"/>
              </a:rPr>
              <a:t>: Denken de anderen daar ook zo over?</a:t>
            </a:r>
            <a:br>
              <a:rPr lang="nl-NL" sz="2400" b="0" dirty="0">
                <a:solidFill>
                  <a:schemeClr val="bg1"/>
                </a:solidFill>
                <a:latin typeface="+mn-lt"/>
                <a:ea typeface="+mn-ea"/>
                <a:cs typeface="Arial" panose="020B0604020202020204"/>
              </a:rPr>
            </a:br>
            <a:r>
              <a:rPr lang="nl-NL" sz="2400" b="0" dirty="0">
                <a:solidFill>
                  <a:schemeClr val="bg1"/>
                </a:solidFill>
                <a:latin typeface="+mn-lt"/>
                <a:ea typeface="+mn-ea"/>
                <a:cs typeface="Arial" panose="020B0604020202020204"/>
              </a:rPr>
              <a:t>Niemand van de medejongeren geeft antwoord. </a:t>
            </a:r>
            <a:br>
              <a:rPr lang="nl-NL" sz="2400" b="0" dirty="0">
                <a:solidFill>
                  <a:schemeClr val="bg1"/>
                </a:solidFill>
                <a:latin typeface="+mn-lt"/>
                <a:ea typeface="+mn-ea"/>
                <a:cs typeface="Arial" panose="020B0604020202020204"/>
              </a:rPr>
            </a:br>
            <a:r>
              <a:rPr lang="nl-NL" sz="2400" dirty="0">
                <a:solidFill>
                  <a:schemeClr val="bg1"/>
                </a:solidFill>
                <a:latin typeface="+mn-lt"/>
                <a:ea typeface="+mn-ea"/>
                <a:cs typeface="Arial" panose="020B0604020202020204"/>
              </a:rPr>
              <a:t>De leerkrach</a:t>
            </a:r>
            <a:r>
              <a:rPr lang="nl-NL" sz="2400" b="0" dirty="0">
                <a:solidFill>
                  <a:schemeClr val="bg1"/>
                </a:solidFill>
                <a:latin typeface="+mn-lt"/>
                <a:ea typeface="+mn-ea"/>
                <a:cs typeface="Arial" panose="020B0604020202020204"/>
              </a:rPr>
              <a:t>t: “Ok, dan gaan we verder.” </a:t>
            </a:r>
            <a:endParaRPr lang="en-GB" sz="2400" b="0" dirty="0">
              <a:solidFill>
                <a:schemeClr val="bg1"/>
              </a:solidFill>
              <a:latin typeface="+mn-lt"/>
              <a:ea typeface="+mn-ea"/>
              <a:cs typeface="Arial" panose="020B0604020202020204"/>
            </a:endParaRPr>
          </a:p>
        </p:txBody>
      </p:sp>
    </p:spTree>
    <p:extLst>
      <p:ext uri="{BB962C8B-B14F-4D97-AF65-F5344CB8AC3E}">
        <p14:creationId xmlns:p14="http://schemas.microsoft.com/office/powerpoint/2010/main" val="254598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971549" y="653266"/>
            <a:ext cx="9972676" cy="3046988"/>
          </a:xfrm>
          <a:prstGeom prst="rect">
            <a:avLst/>
          </a:prstGeom>
          <a:noFill/>
        </p:spPr>
        <p:txBody>
          <a:bodyPr wrap="square">
            <a:spAutoFit/>
          </a:bodyPr>
          <a:lstStyle/>
          <a:p>
            <a:r>
              <a:rPr lang="nl-NL" sz="2400" b="1" dirty="0">
                <a:solidFill>
                  <a:schemeClr val="bg1"/>
                </a:solidFill>
              </a:rPr>
              <a:t>Stap 1: </a:t>
            </a:r>
            <a:r>
              <a:rPr lang="nl-NL" sz="2400" dirty="0">
                <a:solidFill>
                  <a:schemeClr val="bg1"/>
                </a:solidFill>
              </a:rPr>
              <a:t>Observeren zonder te (ver)oordelen</a:t>
            </a:r>
          </a:p>
          <a:p>
            <a:endParaRPr lang="nl-NL" sz="2400" dirty="0">
              <a:solidFill>
                <a:schemeClr val="bg1"/>
              </a:solidFill>
            </a:endParaRPr>
          </a:p>
          <a:p>
            <a:r>
              <a:rPr lang="nl-NL" dirty="0">
                <a:solidFill>
                  <a:schemeClr val="bg1"/>
                </a:solidFill>
              </a:rPr>
              <a:t>Observeren zonder te oordelen betekent dat je probeert objectief te beschrijven wat er gebeurt, zonder je eigen interpretaties, meningen of oordelen toe te voegen. Dit helpt om de communicatie helder en neutraal te houden, zonder dat de ander zich aangevallen of veroordeeld voelt. </a:t>
            </a:r>
          </a:p>
          <a:p>
            <a:endParaRPr lang="nl-NL" dirty="0">
              <a:solidFill>
                <a:schemeClr val="bg1"/>
              </a:solidFill>
            </a:endParaRPr>
          </a:p>
          <a:p>
            <a:r>
              <a:rPr lang="nl-NL" dirty="0">
                <a:solidFill>
                  <a:schemeClr val="bg1"/>
                </a:solidFill>
              </a:rPr>
              <a:t>Wanneer je oordeelt of interpreteert, kan de ander zich aangevallen voelen, wat vaak leidt tot defensief gedrag of een escalatie van het conflict. Door puur te observeren, zorg je ervoor dat de communicatie open blijft en dat je de ander de ruimte geeft om te reageren zonder druk.</a:t>
            </a:r>
            <a:endParaRPr lang="en-GB" dirty="0">
              <a:solidFill>
                <a:schemeClr val="bg1"/>
              </a:solidFill>
            </a:endParaRPr>
          </a:p>
        </p:txBody>
      </p:sp>
      <p:pic>
        <p:nvPicPr>
          <p:cNvPr id="15" name="Picture 14">
            <a:extLst>
              <a:ext uri="{FF2B5EF4-FFF2-40B4-BE49-F238E27FC236}">
                <a16:creationId xmlns:a16="http://schemas.microsoft.com/office/drawing/2014/main" id="{3D8DB745-91DF-B386-380D-3E6F65708CB7}"/>
              </a:ext>
            </a:extLst>
          </p:cNvPr>
          <p:cNvPicPr>
            <a:picLocks noChangeAspect="1"/>
          </p:cNvPicPr>
          <p:nvPr/>
        </p:nvPicPr>
        <p:blipFill>
          <a:blip r:embed="rId2"/>
          <a:srcRect r="502" b="3448"/>
          <a:stretch/>
        </p:blipFill>
        <p:spPr>
          <a:xfrm>
            <a:off x="1845888" y="4593953"/>
            <a:ext cx="8214007" cy="1157180"/>
          </a:xfrm>
          <a:prstGeom prst="rect">
            <a:avLst/>
          </a:prstGeom>
        </p:spPr>
      </p:pic>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17" y="462766"/>
            <a:ext cx="6300257" cy="781050"/>
          </a:xfrm>
          <a:prstGeom prst="rect">
            <a:avLst/>
          </a:prstGeom>
        </p:spPr>
      </p:pic>
      <p:sp>
        <p:nvSpPr>
          <p:cNvPr id="18" name="TextBox 17">
            <a:extLst>
              <a:ext uri="{FF2B5EF4-FFF2-40B4-BE49-F238E27FC236}">
                <a16:creationId xmlns:a16="http://schemas.microsoft.com/office/drawing/2014/main" id="{3BA1A607-99E8-2D7C-28BC-C4D090FAE630}"/>
              </a:ext>
            </a:extLst>
          </p:cNvPr>
          <p:cNvSpPr txBox="1"/>
          <p:nvPr/>
        </p:nvSpPr>
        <p:spPr>
          <a:xfrm>
            <a:off x="1194058" y="3733383"/>
            <a:ext cx="6096000" cy="646331"/>
          </a:xfrm>
          <a:prstGeom prst="rect">
            <a:avLst/>
          </a:prstGeom>
          <a:noFill/>
        </p:spPr>
        <p:txBody>
          <a:bodyPr wrap="square">
            <a:spAutoFit/>
          </a:bodyPr>
          <a:lstStyle/>
          <a:p>
            <a:pPr marL="285750" indent="-285750">
              <a:buFont typeface="Arial" panose="020B0604020202020204" pitchFamily="34" charset="0"/>
              <a:buChar char="•"/>
            </a:pPr>
            <a:r>
              <a:rPr lang="nl-NL" dirty="0">
                <a:solidFill>
                  <a:schemeClr val="bg1"/>
                </a:solidFill>
              </a:rPr>
              <a:t>Wat zou je kunnen observeren in het voorbeeld? </a:t>
            </a:r>
          </a:p>
          <a:p>
            <a:pPr marL="285750" indent="-285750">
              <a:buFont typeface="Arial" panose="020B0604020202020204" pitchFamily="34" charset="0"/>
              <a:buChar char="•"/>
            </a:pPr>
            <a:r>
              <a:rPr lang="nl-NL" dirty="0">
                <a:solidFill>
                  <a:schemeClr val="bg1"/>
                </a:solidFill>
              </a:rPr>
              <a:t>Hoe zou je deze situatie kunnen beoordelen?</a:t>
            </a:r>
            <a:endParaRPr lang="en-GB" dirty="0">
              <a:solidFill>
                <a:schemeClr val="bg1"/>
              </a:solidFill>
            </a:endParaRPr>
          </a:p>
        </p:txBody>
      </p:sp>
    </p:spTree>
    <p:extLst>
      <p:ext uri="{BB962C8B-B14F-4D97-AF65-F5344CB8AC3E}">
        <p14:creationId xmlns:p14="http://schemas.microsoft.com/office/powerpoint/2010/main" val="2253738876"/>
      </p:ext>
    </p:extLst>
  </p:cSld>
  <p:clrMapOvr>
    <a:masterClrMapping/>
  </p:clrMapOvr>
</p:sld>
</file>

<file path=ppt/theme/theme1.xml><?xml version="1.0" encoding="utf-8"?>
<a:theme xmlns:a="http://schemas.openxmlformats.org/drawingml/2006/main" name="Theme_PlanInternational">
  <a:themeElements>
    <a:clrScheme name="Plan International">
      <a:dk1>
        <a:srgbClr val="000000"/>
      </a:dk1>
      <a:lt1>
        <a:sysClr val="window" lastClr="FFFFFF"/>
      </a:lt1>
      <a:dk2>
        <a:srgbClr val="0072CE"/>
      </a:dk2>
      <a:lt2>
        <a:srgbClr val="D9D9D6"/>
      </a:lt2>
      <a:accent1>
        <a:srgbClr val="58CAE7"/>
      </a:accent1>
      <a:accent2>
        <a:srgbClr val="9900FF"/>
      </a:accent2>
      <a:accent3>
        <a:srgbClr val="FFD500"/>
      </a:accent3>
      <a:accent4>
        <a:srgbClr val="ED632F"/>
      </a:accent4>
      <a:accent5>
        <a:srgbClr val="243C4B"/>
      </a:accent5>
      <a:accent6>
        <a:srgbClr val="DC0080"/>
      </a:accent6>
      <a:hlink>
        <a:srgbClr val="9900FF"/>
      </a:hlink>
      <a:folHlink>
        <a:srgbClr val="ED632F"/>
      </a:folHlink>
    </a:clrScheme>
    <a:fontScheme name="Plan International">
      <a:majorFont>
        <a:latin typeface="Poppi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ed_PowerPoint_Template_English" id="{5FBF3D36-23D2-461F-B572-F3CD06A3EB54}" vid="{C57F0AF2-2C28-403E-B4E1-7B4E3DC492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3e13c3-be3d-432c-84a5-b7c1a59f30c7" xsi:nil="true"/>
    <lcf76f155ced4ddcb4097134ff3c332f xmlns="aac01ec9-ef68-474d-9558-d1839130a83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56C96A2F7C19428F7F810FC83EE140" ma:contentTypeVersion="17" ma:contentTypeDescription="Create a new document." ma:contentTypeScope="" ma:versionID="d406d36f5d720efd341a8a01a18a8b80">
  <xsd:schema xmlns:xsd="http://www.w3.org/2001/XMLSchema" xmlns:xs="http://www.w3.org/2001/XMLSchema" xmlns:p="http://schemas.microsoft.com/office/2006/metadata/properties" xmlns:ns2="aac01ec9-ef68-474d-9558-d1839130a839" xmlns:ns3="e93e13c3-be3d-432c-84a5-b7c1a59f30c7" targetNamespace="http://schemas.microsoft.com/office/2006/metadata/properties" ma:root="true" ma:fieldsID="15f675d158d908010510f6e0a3425116" ns2:_="" ns3:_="">
    <xsd:import namespace="aac01ec9-ef68-474d-9558-d1839130a839"/>
    <xsd:import namespace="e93e13c3-be3d-432c-84a5-b7c1a59f30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01ec9-ef68-474d-9558-d1839130a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109c95-c5a9-46e1-a049-74d4c705e3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e13c3-be3d-432c-84a5-b7c1a59f30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46e738-b0b1-4a9c-b9b7-ea188af30c2d}" ma:internalName="TaxCatchAll" ma:showField="CatchAllData" ma:web="e93e13c3-be3d-432c-84a5-b7c1a59f30c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8446A-BCE2-4A6F-9C97-09C34B3310CF}">
  <ds:schemaRefs>
    <ds:schemaRef ds:uri="9d9124b6-27cc-48d4-b7d1-92b24b32336f"/>
    <ds:schemaRef ds:uri="e31742de-3809-4873-b719-9b39c64377e3"/>
    <ds:schemaRef ds:uri="f786cad2-b51a-4331-9585-402010f347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93e13c3-be3d-432c-84a5-b7c1a59f30c7"/>
    <ds:schemaRef ds:uri="aac01ec9-ef68-474d-9558-d1839130a839"/>
  </ds:schemaRefs>
</ds:datastoreItem>
</file>

<file path=customXml/itemProps2.xml><?xml version="1.0" encoding="utf-8"?>
<ds:datastoreItem xmlns:ds="http://schemas.openxmlformats.org/officeDocument/2006/customXml" ds:itemID="{447FFEE0-C597-4FC2-BF47-E2D5128FB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01ec9-ef68-474d-9558-d1839130a839"/>
    <ds:schemaRef ds:uri="e93e13c3-be3d-432c-84a5-b7c1a59f3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83860D-9B7C-4CE9-9D20-86B11D0550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182</TotalTime>
  <Words>959</Words>
  <Application>Microsoft Office PowerPoint</Application>
  <PresentationFormat>Widescreen</PresentationFormat>
  <Paragraphs>82</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Theme_PlanInternational</vt:lpstr>
      <vt:lpstr>De kracht van sport: Gender in beweging</vt:lpstr>
      <vt:lpstr>Overzicht</vt:lpstr>
      <vt:lpstr>PowerPoint Presentation</vt:lpstr>
      <vt:lpstr>House rules </vt:lpstr>
      <vt:lpstr>Les 3: Geweldloos communiceren</vt:lpstr>
      <vt:lpstr>Probleemoplossend denken</vt:lpstr>
      <vt:lpstr>Principes van Geweldloze Communicatie </vt:lpstr>
      <vt:lpstr>Dialoog 1 Een leerkracht toont tijdens een de les een krantenartikel over agressief gedrag tijdens een wedstrijd ijshockey.   De leerkracht: Wat denken jullie hierover. Een medeleerling: Jongens moeten soms agressief zijn, dat moet er gewoon eens uit. De leerkracht: Wat bedoel je? De medeleerling: Ja, dat is deel van de sport, ijshockey is nu eenmaal agressief en dat uit zich dan op het ijs. Als je daar niet tegen kan, dan moet je maar een andere sport gaan beoefenen, zoals turnen. Maar op het ijs hoort nu eenmaal agressie thuis! Dat hoort bij man zijn. De leerkracht: Denken de anderen daar ook zo over? Niemand van de medejongeren geeft antwoord.  De leerkracht: “Ok, dan gaan we verder.” </vt:lpstr>
      <vt:lpstr>PowerPoint Presentation</vt:lpstr>
      <vt:lpstr>PowerPoint Presentation</vt:lpstr>
      <vt:lpstr>PowerPoint Presentation</vt:lpstr>
      <vt:lpstr>PowerPoint Presentation</vt:lpstr>
      <vt:lpstr>Aan de slag</vt:lpstr>
      <vt:lpstr>PowerPoint Presentation</vt:lpstr>
      <vt:lpstr>Evaluatie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Mena</dc:creator>
  <cp:lastModifiedBy>Verwaest, Mieke</cp:lastModifiedBy>
  <cp:revision>30</cp:revision>
  <dcterms:created xsi:type="dcterms:W3CDTF">2023-07-21T21:42:24Z</dcterms:created>
  <dcterms:modified xsi:type="dcterms:W3CDTF">2025-01-20T17:35:49Z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0x0101008256C96A2F7C19428F7F810FC83EE140</vt:lpwstr>
  </property>
</Properties>
</file>