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6"/>
  </p:notesMasterIdLst>
  <p:sldIdLst>
    <p:sldId id="257" r:id="rId5"/>
    <p:sldId id="265" r:id="rId6"/>
    <p:sldId id="893" r:id="rId7"/>
    <p:sldId id="822" r:id="rId8"/>
    <p:sldId id="258" r:id="rId9"/>
    <p:sldId id="891" r:id="rId10"/>
    <p:sldId id="873" r:id="rId11"/>
    <p:sldId id="895" r:id="rId12"/>
    <p:sldId id="999" r:id="rId13"/>
    <p:sldId id="962" r:id="rId14"/>
    <p:sldId id="997" r:id="rId15"/>
    <p:sldId id="963" r:id="rId16"/>
    <p:sldId id="1000" r:id="rId17"/>
    <p:sldId id="1001" r:id="rId18"/>
    <p:sldId id="967" r:id="rId19"/>
    <p:sldId id="968" r:id="rId20"/>
    <p:sldId id="1002" r:id="rId21"/>
    <p:sldId id="1005" r:id="rId22"/>
    <p:sldId id="1004" r:id="rId23"/>
    <p:sldId id="1003" r:id="rId24"/>
    <p:sldId id="1015" r:id="rId25"/>
    <p:sldId id="1007" r:id="rId26"/>
    <p:sldId id="1008" r:id="rId27"/>
    <p:sldId id="1009" r:id="rId28"/>
    <p:sldId id="1010" r:id="rId29"/>
    <p:sldId id="1011" r:id="rId30"/>
    <p:sldId id="1012" r:id="rId31"/>
    <p:sldId id="1013" r:id="rId32"/>
    <p:sldId id="1014" r:id="rId33"/>
    <p:sldId id="1017" r:id="rId34"/>
    <p:sldId id="272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C76CAF-D043-2EA3-F1DF-FD2D49EE1936}" name="Verwaest, Mieke" initials="VM" userId="S::mieke.verwaest@planinternational.be::47fbc4a2-791e-4252-ac0f-d005e27eb011" providerId="AD"/>
  <p188:author id="{16F7BEBB-761A-923E-9444-A44DCF269FD6}" name="De Witte, Flore" initials="DF" userId="S::flore.dewitte@planinternational.be::9f0395e0-912b-4930-ab61-3f94b2aef30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D1E2"/>
    <a:srgbClr val="000000"/>
    <a:srgbClr val="F78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350A59-AFAA-63E3-D4FE-265034BCCCB8}" v="52" dt="2025-01-21T09:21:33.6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74D9C-3917-48F4-AC19-952C778CF997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Cliquez pour modifier les styles de texte du Master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C22BA4-8243-4923-A61F-2DC5AA6913D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6143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22BA4-8243-4923-A61F-2DC5AA6913D2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4394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22BA4-8243-4923-A61F-2DC5AA6913D2}" type="slidenum">
              <a:rPr lang="en-IE" smtClean="0"/>
              <a:t>28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82613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22BA4-8243-4923-A61F-2DC5AA6913D2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89159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22BA4-8243-4923-A61F-2DC5AA6913D2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2120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ea typeface="Calibri"/>
                <a:cs typeface="Calibri"/>
              </a:rPr>
              <a:t>Discutez-en </a:t>
            </a:r>
            <a:r>
              <a:rPr lang="en-US" dirty="0">
                <a:ea typeface="Calibri"/>
                <a:cs typeface="Calibri"/>
              </a:rPr>
              <a:t>:</a:t>
            </a:r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Consentement </a:t>
            </a:r>
            <a:r>
              <a:rPr lang="en-US" dirty="0">
                <a:ea typeface="Calibri" panose="020F0502020204030204"/>
                <a:cs typeface="Calibri" panose="020F0502020204030204"/>
              </a:rPr>
              <a:t>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pas OK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Équivalence </a:t>
            </a:r>
            <a:r>
              <a:rPr lang="en-US" dirty="0">
                <a:ea typeface="Calibri" panose="020F0502020204030204"/>
                <a:cs typeface="Calibri" panose="020F0502020204030204"/>
              </a:rPr>
              <a:t>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pas OK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Caractère volontaire </a:t>
            </a:r>
            <a:r>
              <a:rPr lang="en-US" dirty="0">
                <a:ea typeface="Calibri" panose="020F0502020204030204"/>
                <a:cs typeface="Calibri" panose="020F0502020204030204"/>
              </a:rPr>
              <a:t>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pas OK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endParaRPr lang="en-US" dirty="0"/>
          </a:p>
          <a:p>
            <a:r>
              <a:rPr lang="en-US" dirty="0" err="1"/>
              <a:t>Imaginez </a:t>
            </a:r>
            <a:r>
              <a:rPr lang="en-US" dirty="0"/>
              <a:t>simplement </a:t>
            </a:r>
            <a:r>
              <a:rPr lang="en-US" dirty="0" err="1"/>
              <a:t>que vos amies vivent cette situation</a:t>
            </a:r>
            <a:r>
              <a:rPr lang="en-US" dirty="0"/>
              <a:t>, que </a:t>
            </a:r>
            <a:r>
              <a:rPr lang="en-US" dirty="0" err="1"/>
              <a:t>feriez-vous </a:t>
            </a:r>
            <a:r>
              <a:rPr lang="en-US" dirty="0"/>
              <a:t>?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 err="1"/>
              <a:t>Des frontières sont-elles franchies ici </a:t>
            </a:r>
            <a:r>
              <a:rPr lang="en-US" dirty="0"/>
              <a:t>? Sur </a:t>
            </a:r>
            <a:r>
              <a:rPr lang="en-US" dirty="0" err="1"/>
              <a:t>quelles frontières </a:t>
            </a:r>
            <a:r>
              <a:rPr lang="en-US" dirty="0"/>
              <a:t>?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3BB03-9174-47D7-A70A-181FE19E4390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859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ea typeface="Calibri"/>
                <a:cs typeface="Calibri"/>
              </a:rPr>
              <a:t>Discutez-en </a:t>
            </a:r>
            <a:r>
              <a:rPr lang="en-US" dirty="0">
                <a:ea typeface="Calibri"/>
                <a:cs typeface="Calibri"/>
              </a:rPr>
              <a:t>:</a:t>
            </a:r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Consentement </a:t>
            </a:r>
            <a:r>
              <a:rPr lang="en-US" dirty="0">
                <a:ea typeface="Calibri" panose="020F0502020204030204"/>
                <a:cs typeface="Calibri" panose="020F0502020204030204"/>
              </a:rPr>
              <a:t>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pas OK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Équivalence </a:t>
            </a:r>
            <a:r>
              <a:rPr lang="en-US" dirty="0">
                <a:ea typeface="Calibri" panose="020F0502020204030204"/>
                <a:cs typeface="Calibri" panose="020F0502020204030204"/>
              </a:rPr>
              <a:t>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pas OK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Caractère volontaire </a:t>
            </a:r>
            <a:r>
              <a:rPr lang="en-US" dirty="0">
                <a:ea typeface="Calibri" panose="020F0502020204030204"/>
                <a:cs typeface="Calibri" panose="020F0502020204030204"/>
              </a:rPr>
              <a:t>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pas OK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endParaRPr lang="en-US" dirty="0"/>
          </a:p>
          <a:p>
            <a:r>
              <a:rPr lang="en-US" dirty="0" err="1"/>
              <a:t>Imaginez </a:t>
            </a:r>
            <a:r>
              <a:rPr lang="en-US" dirty="0"/>
              <a:t>simplement </a:t>
            </a:r>
            <a:r>
              <a:rPr lang="en-US" dirty="0" err="1"/>
              <a:t>que vos amies vivent cette situation</a:t>
            </a:r>
            <a:r>
              <a:rPr lang="en-US" dirty="0"/>
              <a:t>, que </a:t>
            </a:r>
            <a:r>
              <a:rPr lang="en-US" dirty="0" err="1"/>
              <a:t>feriez-vous </a:t>
            </a:r>
            <a:r>
              <a:rPr lang="en-US" dirty="0"/>
              <a:t>?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 err="1"/>
              <a:t>Des frontières sont-elles franchies ici </a:t>
            </a:r>
            <a:r>
              <a:rPr lang="en-US" dirty="0"/>
              <a:t>? Sur </a:t>
            </a:r>
            <a:r>
              <a:rPr lang="en-US" dirty="0" err="1"/>
              <a:t>quelles frontières </a:t>
            </a:r>
            <a:r>
              <a:rPr lang="en-US" dirty="0"/>
              <a:t>?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3BB03-9174-47D7-A70A-181FE19E4390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07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ea typeface="Calibri"/>
                <a:cs typeface="Calibri"/>
              </a:rPr>
              <a:t>Discutez-en </a:t>
            </a:r>
            <a:r>
              <a:rPr lang="en-US" dirty="0">
                <a:ea typeface="Calibri"/>
                <a:cs typeface="Calibri"/>
              </a:rPr>
              <a:t>:</a:t>
            </a:r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Consentement </a:t>
            </a:r>
            <a:r>
              <a:rPr lang="en-US" dirty="0">
                <a:ea typeface="Calibri" panose="020F0502020204030204"/>
                <a:cs typeface="Calibri" panose="020F0502020204030204"/>
              </a:rPr>
              <a:t>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pas OK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Équivalence </a:t>
            </a:r>
            <a:r>
              <a:rPr lang="en-US" dirty="0">
                <a:ea typeface="Calibri" panose="020F0502020204030204"/>
                <a:cs typeface="Calibri" panose="020F0502020204030204"/>
              </a:rPr>
              <a:t>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pas OK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Caractère volontaire </a:t>
            </a:r>
            <a:r>
              <a:rPr lang="en-US" dirty="0">
                <a:ea typeface="Calibri" panose="020F0502020204030204"/>
                <a:cs typeface="Calibri" panose="020F0502020204030204"/>
              </a:rPr>
              <a:t>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pas OK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endParaRPr lang="en-US" dirty="0"/>
          </a:p>
          <a:p>
            <a:r>
              <a:rPr lang="en-US" dirty="0" err="1"/>
              <a:t>Imaginez </a:t>
            </a:r>
            <a:r>
              <a:rPr lang="en-US" dirty="0"/>
              <a:t>simplement </a:t>
            </a:r>
            <a:r>
              <a:rPr lang="en-US" dirty="0" err="1"/>
              <a:t>que vos amies vivent cette situation</a:t>
            </a:r>
            <a:r>
              <a:rPr lang="en-US" dirty="0"/>
              <a:t>, que </a:t>
            </a:r>
            <a:r>
              <a:rPr lang="en-US" dirty="0" err="1"/>
              <a:t>feriez-vous </a:t>
            </a:r>
            <a:r>
              <a:rPr lang="en-US" dirty="0"/>
              <a:t>?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 err="1"/>
              <a:t>Des frontières sont-elles franchies ici </a:t>
            </a:r>
            <a:r>
              <a:rPr lang="en-US" dirty="0"/>
              <a:t>? </a:t>
            </a:r>
            <a:r>
              <a:rPr lang="en-US" dirty="0" err="1"/>
              <a:t>Les frontières de qui </a:t>
            </a:r>
            <a:r>
              <a:rPr lang="en-US" dirty="0"/>
              <a:t>?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3BB03-9174-47D7-A70A-181FE19E4390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570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ea typeface="Calibri"/>
                <a:cs typeface="Calibri"/>
              </a:rPr>
              <a:t>Discutez-en </a:t>
            </a:r>
            <a:r>
              <a:rPr lang="en-US" dirty="0">
                <a:ea typeface="Calibri"/>
                <a:cs typeface="Calibri"/>
              </a:rPr>
              <a:t>:</a:t>
            </a:r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Consentement </a:t>
            </a:r>
            <a:r>
              <a:rPr lang="en-US" dirty="0">
                <a:ea typeface="Calibri" panose="020F0502020204030204"/>
                <a:cs typeface="Calibri" panose="020F0502020204030204"/>
              </a:rPr>
              <a:t>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pas OK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Équivalence </a:t>
            </a:r>
            <a:r>
              <a:rPr lang="en-US" dirty="0">
                <a:ea typeface="Calibri" panose="020F0502020204030204"/>
                <a:cs typeface="Calibri" panose="020F0502020204030204"/>
              </a:rPr>
              <a:t>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pas OK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Caractère volontaire </a:t>
            </a:r>
            <a:r>
              <a:rPr lang="en-US" dirty="0">
                <a:ea typeface="Calibri" panose="020F0502020204030204"/>
                <a:cs typeface="Calibri" panose="020F0502020204030204"/>
              </a:rPr>
              <a:t>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pas OK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endParaRPr lang="en-US" dirty="0"/>
          </a:p>
          <a:p>
            <a:r>
              <a:rPr lang="en-US" dirty="0" err="1"/>
              <a:t>Imaginez </a:t>
            </a:r>
            <a:r>
              <a:rPr lang="en-US" dirty="0"/>
              <a:t>simplement </a:t>
            </a:r>
            <a:r>
              <a:rPr lang="en-US" dirty="0" err="1"/>
              <a:t>que vos amies vivent cette situation</a:t>
            </a:r>
            <a:r>
              <a:rPr lang="en-US" dirty="0"/>
              <a:t>, que </a:t>
            </a:r>
            <a:r>
              <a:rPr lang="en-US" dirty="0" err="1"/>
              <a:t>feriez-vous </a:t>
            </a:r>
            <a:r>
              <a:rPr lang="en-US" dirty="0"/>
              <a:t>?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 err="1"/>
              <a:t>Des frontières sont-elles franchies ici </a:t>
            </a:r>
            <a:r>
              <a:rPr lang="en-US" dirty="0"/>
              <a:t>? Sur </a:t>
            </a:r>
            <a:r>
              <a:rPr lang="en-US" dirty="0" err="1"/>
              <a:t>quelles frontières </a:t>
            </a:r>
            <a:r>
              <a:rPr lang="en-US" dirty="0"/>
              <a:t>?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3BB03-9174-47D7-A70A-181FE19E4390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332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ea typeface="Calibri"/>
                <a:cs typeface="Calibri"/>
              </a:rPr>
              <a:t>Discutez-en </a:t>
            </a:r>
            <a:r>
              <a:rPr lang="en-US" dirty="0">
                <a:ea typeface="Calibri"/>
                <a:cs typeface="Calibri"/>
              </a:rPr>
              <a:t>:</a:t>
            </a:r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Consentement </a:t>
            </a:r>
            <a:r>
              <a:rPr lang="en-US" dirty="0">
                <a:ea typeface="Calibri" panose="020F0502020204030204"/>
                <a:cs typeface="Calibri" panose="020F0502020204030204"/>
              </a:rPr>
              <a:t>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pas OK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Équivalence </a:t>
            </a:r>
            <a:r>
              <a:rPr lang="en-US" dirty="0">
                <a:ea typeface="Calibri" panose="020F0502020204030204"/>
                <a:cs typeface="Calibri" panose="020F0502020204030204"/>
              </a:rPr>
              <a:t>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pas OK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Caractère volontaire </a:t>
            </a:r>
            <a:r>
              <a:rPr lang="en-US" dirty="0">
                <a:ea typeface="Calibri" panose="020F0502020204030204"/>
                <a:cs typeface="Calibri" panose="020F0502020204030204"/>
              </a:rPr>
              <a:t>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pas OK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endParaRPr lang="en-US" dirty="0"/>
          </a:p>
          <a:p>
            <a:r>
              <a:rPr lang="en-US" dirty="0" err="1"/>
              <a:t>Imaginez </a:t>
            </a:r>
            <a:r>
              <a:rPr lang="en-US" dirty="0"/>
              <a:t>simplement </a:t>
            </a:r>
            <a:r>
              <a:rPr lang="en-US" dirty="0" err="1"/>
              <a:t>que vos amies vivent cette situation</a:t>
            </a:r>
            <a:r>
              <a:rPr lang="en-US" dirty="0"/>
              <a:t>, que </a:t>
            </a:r>
            <a:r>
              <a:rPr lang="en-US" dirty="0" err="1"/>
              <a:t>feriez-vous </a:t>
            </a:r>
            <a:r>
              <a:rPr lang="en-US" dirty="0"/>
              <a:t>?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 err="1"/>
              <a:t>Des frontières sont-elles franchies ici </a:t>
            </a:r>
            <a:r>
              <a:rPr lang="en-US" dirty="0"/>
              <a:t>? Sur </a:t>
            </a:r>
            <a:r>
              <a:rPr lang="en-US" dirty="0" err="1"/>
              <a:t>quelles frontières </a:t>
            </a:r>
            <a:r>
              <a:rPr lang="en-US" dirty="0"/>
              <a:t>?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3BB03-9174-47D7-A70A-181FE19E4390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963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22BA4-8243-4923-A61F-2DC5AA6913D2}" type="slidenum">
              <a:rPr lang="en-IE" smtClean="0"/>
              <a:t>17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1489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70BEB-EC47-8B71-3C72-6F81116B2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1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917E3E-514C-6005-E277-5B6628CD06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25047-C9E6-0622-0474-12FDA24AB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011594F-599E-4C18-B383-E288473ACDC0}" type="datetimeFigureOut">
              <a:rPr lang="en-IE" smtClean="0"/>
              <a:pPr/>
              <a:t>21/01/2025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B5BD1-EE57-753A-E341-C5230FC61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A2636-E157-50C8-9836-68412599A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E88BB13-D5A4-474B-BE0A-E538989FB095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7" name="Google Shape;21;p19" descr="Plan International Logo">
            <a:extLst>
              <a:ext uri="{FF2B5EF4-FFF2-40B4-BE49-F238E27FC236}">
                <a16:creationId xmlns:a16="http://schemas.microsoft.com/office/drawing/2014/main" id="{EF11C99A-2729-4920-10C8-ABF2FE2868DC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668000" y="257245"/>
            <a:ext cx="1245636" cy="4738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2286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222CC-2954-F50B-A44D-AE7C6ADC8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1419BE-9C3E-18B2-5D85-C4F610478D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6EB73-974D-C12F-FF18-3432A63E3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594F-599E-4C18-B383-E288473ACDC0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8C84E2-20F6-FC7B-0C90-8E101403A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16CC44-F34E-1741-DED6-3D6B705EC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‹#›</a:t>
            </a:fld>
            <a:endParaRPr lang="en-IE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B060EA0-24EF-57A8-66B3-414C61B865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89500" y="457200"/>
            <a:ext cx="6462713" cy="5411788"/>
          </a:xfrm>
        </p:spPr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45401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_Colo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6ACED-80AD-3CB0-A243-263E161C4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1563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215DD8-B41E-E2AA-01BD-B91202F96F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6783355" cy="6857999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56964B-5A70-CB61-B800-29707D6829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2057400"/>
            <a:ext cx="3932237" cy="381158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F2FCC3-E652-3FB6-846F-7D3E14FDE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88BB13-D5A4-474B-BE0A-E538989FB095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64704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Text_Colo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5;p29">
            <a:extLst>
              <a:ext uri="{FF2B5EF4-FFF2-40B4-BE49-F238E27FC236}">
                <a16:creationId xmlns:a16="http://schemas.microsoft.com/office/drawing/2014/main" id="{D7210DBA-6809-2789-5D68-A69B232D3933}"/>
              </a:ext>
            </a:extLst>
          </p:cNvPr>
          <p:cNvSpPr/>
          <p:nvPr userDrawn="1"/>
        </p:nvSpPr>
        <p:spPr>
          <a:xfrm>
            <a:off x="5657850" y="755780"/>
            <a:ext cx="5695950" cy="5600570"/>
          </a:xfrm>
          <a:prstGeom prst="rect">
            <a:avLst/>
          </a:prstGeom>
          <a:solidFill>
            <a:srgbClr val="007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2F780C0-D814-3D24-F3A4-DA5CCDE169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86450" y="2164701"/>
            <a:ext cx="5181600" cy="40122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D4F6E1-DCA5-17CD-D050-49FC31079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6450" y="950975"/>
            <a:ext cx="5181600" cy="1213725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74320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5;p29">
            <a:extLst>
              <a:ext uri="{FF2B5EF4-FFF2-40B4-BE49-F238E27FC236}">
                <a16:creationId xmlns:a16="http://schemas.microsoft.com/office/drawing/2014/main" id="{D7210DBA-6809-2789-5D68-A69B232D3933}"/>
              </a:ext>
            </a:extLst>
          </p:cNvPr>
          <p:cNvSpPr/>
          <p:nvPr userDrawn="1"/>
        </p:nvSpPr>
        <p:spPr>
          <a:xfrm>
            <a:off x="6867330" y="755780"/>
            <a:ext cx="4486470" cy="53988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F6ACED-80AD-3CB0-A243-263E161C4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0975" y="1525680"/>
            <a:ext cx="3932237" cy="4249968"/>
          </a:xfrm>
        </p:spPr>
        <p:txBody>
          <a:bodyPr anchor="t"/>
          <a:lstStyle>
            <a:lvl1pPr>
              <a:defRPr sz="32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2F780C0-D814-3D24-F3A4-DA5CCDE169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90725"/>
            <a:ext cx="5181600" cy="4186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408496B0-D73E-52A5-0ECC-B6A29DB466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011594F-599E-4C18-B383-E288473ACDC0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4D21EA0D-CFD9-D234-863F-069FB23F3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IE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662F9239-E668-9777-727E-719E6C6D7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E88BB13-D5A4-474B-BE0A-E538989FB095}" type="slidenum">
              <a:rPr lang="en-IE" smtClean="0"/>
              <a:t>‹#›</a:t>
            </a:fld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775156B-423E-6C30-8D73-47FA33AD910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755650"/>
            <a:ext cx="5181600" cy="1235075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3697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hasi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5;p29">
            <a:extLst>
              <a:ext uri="{FF2B5EF4-FFF2-40B4-BE49-F238E27FC236}">
                <a16:creationId xmlns:a16="http://schemas.microsoft.com/office/drawing/2014/main" id="{D7210DBA-6809-2789-5D68-A69B232D3933}"/>
              </a:ext>
            </a:extLst>
          </p:cNvPr>
          <p:cNvSpPr/>
          <p:nvPr userDrawn="1"/>
        </p:nvSpPr>
        <p:spPr>
          <a:xfrm>
            <a:off x="0" y="0"/>
            <a:ext cx="5701004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F6ACED-80AD-3CB0-A243-263E161C4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985" y="1114425"/>
            <a:ext cx="3932237" cy="4661223"/>
          </a:xfrm>
        </p:spPr>
        <p:txBody>
          <a:bodyPr anchor="t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2F780C0-D814-3D24-F3A4-DA5CCDE169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0" y="2164701"/>
            <a:ext cx="5181600" cy="40122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662F9239-E668-9777-727E-719E6C6D7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E88BB13-D5A4-474B-BE0A-E538989FB095}" type="slidenum">
              <a:rPr lang="en-IE" smtClean="0"/>
              <a:t>‹#›</a:t>
            </a:fld>
            <a:endParaRPr lang="en-IE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F0A9084A-89EF-7695-30B4-BD9D9358C8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72200" y="755650"/>
            <a:ext cx="5181600" cy="1235075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6785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F4F5D-4F1E-7013-6E03-3EBE3F163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851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D56338-46E4-894A-80DD-81847DD2D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594F-599E-4C18-B383-E288473ACDC0}" type="datetimeFigureOut">
              <a:rPr lang="en-IE" smtClean="0"/>
              <a:pPr/>
              <a:t>21/01/2025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AC9135-5F80-8002-860E-758FE1CAF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4467B3-C9B9-CF91-EEB9-4396254EB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6" name="Google Shape;110;p32">
            <a:extLst>
              <a:ext uri="{FF2B5EF4-FFF2-40B4-BE49-F238E27FC236}">
                <a16:creationId xmlns:a16="http://schemas.microsoft.com/office/drawing/2014/main" id="{C25EEEF9-070C-7F33-985B-653DF384C93B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5873676" y="1496727"/>
            <a:ext cx="5480124" cy="2221523"/>
          </a:xfrm>
          <a:prstGeom prst="rect">
            <a:avLst/>
          </a:prstGeom>
          <a:noFill/>
          <a:ln>
            <a:noFill/>
          </a:ln>
        </p:spPr>
      </p:sp>
      <p:sp>
        <p:nvSpPr>
          <p:cNvPr id="7" name="Google Shape;114;p32">
            <a:extLst>
              <a:ext uri="{FF2B5EF4-FFF2-40B4-BE49-F238E27FC236}">
                <a16:creationId xmlns:a16="http://schemas.microsoft.com/office/drawing/2014/main" id="{0BC16316-139D-01EC-0EA2-9525C730F0C8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838200" y="1496727"/>
            <a:ext cx="4729316" cy="4676593"/>
          </a:xfrm>
          <a:prstGeom prst="rect">
            <a:avLst/>
          </a:prstGeom>
          <a:noFill/>
          <a:ln>
            <a:noFill/>
          </a:ln>
        </p:spPr>
      </p:sp>
      <p:sp>
        <p:nvSpPr>
          <p:cNvPr id="8" name="Google Shape;115;p32">
            <a:extLst>
              <a:ext uri="{FF2B5EF4-FFF2-40B4-BE49-F238E27FC236}">
                <a16:creationId xmlns:a16="http://schemas.microsoft.com/office/drawing/2014/main" id="{2D86E8CF-A68D-3416-DC27-D39FD74FC61A}"/>
              </a:ext>
            </a:extLst>
          </p:cNvPr>
          <p:cNvSpPr>
            <a:spLocks noGrp="1"/>
          </p:cNvSpPr>
          <p:nvPr>
            <p:ph type="pic" idx="4"/>
          </p:nvPr>
        </p:nvSpPr>
        <p:spPr>
          <a:xfrm>
            <a:off x="5873675" y="4011736"/>
            <a:ext cx="5480124" cy="2161584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62460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E62AE-B859-F82E-C003-21E4ECFBD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425839-E832-9196-1644-3C40AD2DF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594F-599E-4C18-B383-E288473ACDC0}" type="datetimeFigureOut">
              <a:rPr lang="en-IE" smtClean="0"/>
              <a:pPr/>
              <a:t>21/01/2025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1062F6-267D-AA2A-13B4-6498DFD9B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79ADC9-F989-3B7C-DF23-07AFFD867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05965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B0793-51A9-68E6-BAC2-A834C8CE5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D087BA-60EC-4C72-A57F-0BABC9CA5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9A9C9-AA43-C012-1EAA-B2B8A0D39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594F-599E-4C18-B383-E288473ACDC0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E7936-AE30-04D9-ACC0-0C87D7997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F3ED9-29A9-6C0D-1F58-5C95198C4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171655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2514F7-4848-B05E-987A-384EB5D6A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478BEC-7A12-5093-9B41-07ED1CD0FD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62EF9-9C96-B355-2FC0-366816023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594F-599E-4C18-B383-E288473ACDC0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FFF24-25D4-293B-0420-CF6DC7EAC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66D8D-BCDA-B903-F203-52453B064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678898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98;p5">
            <a:extLst>
              <a:ext uri="{FF2B5EF4-FFF2-40B4-BE49-F238E27FC236}">
                <a16:creationId xmlns:a16="http://schemas.microsoft.com/office/drawing/2014/main" id="{95A90339-4B54-8CD7-03ED-245A162C8DAE}"/>
              </a:ext>
            </a:extLst>
          </p:cNvPr>
          <p:cNvSpPr/>
          <p:nvPr userDrawn="1"/>
        </p:nvSpPr>
        <p:spPr>
          <a:xfrm>
            <a:off x="0" y="252249"/>
            <a:ext cx="12192000" cy="6605751"/>
          </a:xfrm>
          <a:prstGeom prst="rect">
            <a:avLst/>
          </a:prstGeom>
          <a:gradFill>
            <a:gsLst>
              <a:gs pos="0">
                <a:srgbClr val="F5FCFD">
                  <a:alpha val="0"/>
                </a:srgbClr>
              </a:gs>
              <a:gs pos="81000">
                <a:srgbClr val="0072CE">
                  <a:alpha val="69803"/>
                </a:srgbClr>
              </a:gs>
              <a:gs pos="100000">
                <a:srgbClr val="0072CE">
                  <a:alpha val="69803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CE62AE-B859-F82E-C003-21E4ECFBD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87055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pic>
        <p:nvPicPr>
          <p:cNvPr id="8" name="Google Shape;28;p20" descr="Plan International Logo">
            <a:extLst>
              <a:ext uri="{FF2B5EF4-FFF2-40B4-BE49-F238E27FC236}">
                <a16:creationId xmlns:a16="http://schemas.microsoft.com/office/drawing/2014/main" id="{45ABF4CF-0CDA-C563-762B-0A48290099F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5473182" y="5511029"/>
            <a:ext cx="1245636" cy="474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0732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70BEB-EC47-8B71-3C72-6F81116B2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917E3E-514C-6005-E277-5B6628CD06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br>
              <a:rPr lang="en-US"/>
            </a:br>
            <a:r>
              <a:rPr lang="en-US"/>
              <a:t>(avoid text below 14px with blue backgrounds)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25047-C9E6-0622-0474-12FDA24AB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011594F-599E-4C18-B383-E288473ACDC0}" type="datetimeFigureOut">
              <a:rPr lang="en-IE" smtClean="0"/>
              <a:pPr/>
              <a:t>21/01/2025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B5BD1-EE57-753A-E341-C5230FC61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A2636-E157-50C8-9836-68412599A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88BB13-D5A4-474B-BE0A-E538989FB095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10" name="Google Shape;28;p20">
            <a:extLst>
              <a:ext uri="{FF2B5EF4-FFF2-40B4-BE49-F238E27FC236}">
                <a16:creationId xmlns:a16="http://schemas.microsoft.com/office/drawing/2014/main" id="{7571E556-582F-4EBE-4B56-2927E00A3498}"/>
              </a:ext>
            </a:extLst>
          </p:cNvPr>
          <p:cNvPicPr preferRelativeResize="0"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9652" y="239333"/>
            <a:ext cx="1325514" cy="498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5190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/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F8BF45F-011D-4457-84A2-8B4E0A20800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0" y="6438276"/>
            <a:ext cx="12192000" cy="419725"/>
          </a:xfrm>
          <a:solidFill>
            <a:schemeClr val="bg2">
              <a:alpha val="5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Plan International Belgium | Champions of Change Youca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DE0B4EAE-4789-42FB-B88D-7FBC9FBCD8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B2ABBFD-A820-4820-BB68-F332EB00880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DF058C9-4438-4E5C-97D9-CE3641B84A7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1295400" y="2447926"/>
            <a:ext cx="7678712" cy="3502027"/>
          </a:xfrm>
          <a:prstGeom prst="rect">
            <a:avLst/>
          </a:prstGeom>
        </p:spPr>
        <p:txBody>
          <a:bodyPr tIns="180000">
            <a:noAutofit/>
          </a:bodyPr>
          <a:lstStyle>
            <a:lvl1pPr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defRPr sz="1250">
                <a:solidFill>
                  <a:srgbClr val="686868"/>
                </a:solidFill>
              </a:defRPr>
            </a:lvl1pPr>
            <a:lvl2pPr marL="252000" indent="-2520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Tx/>
              <a:buBlip>
                <a:blip r:embed="rId2"/>
              </a:buBlip>
              <a:defRPr sz="1400">
                <a:solidFill>
                  <a:schemeClr val="accent1"/>
                </a:solidFill>
              </a:defRPr>
            </a:lvl2pPr>
            <a:lvl3pPr marL="540000" indent="-285750">
              <a:lnSpc>
                <a:spcPct val="105000"/>
              </a:lnSpc>
              <a:spcBef>
                <a:spcPts val="5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●"/>
              <a:defRPr sz="1400">
                <a:solidFill>
                  <a:srgbClr val="686868"/>
                </a:solidFill>
                <a:latin typeface="Arial Narrow" panose="020B0606020202030204" pitchFamily="34" charset="0"/>
              </a:defRPr>
            </a:lvl3pPr>
            <a:lvl4pPr marL="684000">
              <a:lnSpc>
                <a:spcPct val="105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defRPr sz="140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defRPr>
            </a:lvl4pPr>
            <a:lvl5pPr>
              <a:lnSpc>
                <a:spcPct val="105000"/>
              </a:lnSpc>
              <a:spcBef>
                <a:spcPts val="300"/>
              </a:spcBef>
              <a:buClr>
                <a:srgbClr val="686868"/>
              </a:buClr>
              <a:defRPr sz="140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First level = Body text: lorem ipsum dolor sit </a:t>
            </a:r>
            <a:r>
              <a:rPr lang="en-US" err="1"/>
              <a:t>amet</a:t>
            </a:r>
            <a:r>
              <a:rPr lang="en-US"/>
              <a:t>, et sit </a:t>
            </a:r>
            <a:r>
              <a:rPr lang="en-US" err="1"/>
              <a:t>dicam</a:t>
            </a:r>
            <a:r>
              <a:rPr lang="en-US"/>
              <a:t> </a:t>
            </a:r>
            <a:r>
              <a:rPr lang="en-US" err="1"/>
              <a:t>gloriatur</a:t>
            </a:r>
            <a:r>
              <a:rPr lang="en-US"/>
              <a:t>, has cu </a:t>
            </a:r>
            <a:r>
              <a:rPr lang="en-US" err="1"/>
              <a:t>iudico</a:t>
            </a:r>
            <a:r>
              <a:rPr lang="en-US"/>
              <a:t>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torquatos</a:t>
            </a:r>
            <a:r>
              <a:rPr lang="en-US"/>
              <a:t>. </a:t>
            </a:r>
            <a:r>
              <a:rPr lang="en-US" err="1"/>
              <a:t>Ridens</a:t>
            </a:r>
            <a:r>
              <a:rPr lang="en-US"/>
              <a:t> </a:t>
            </a:r>
            <a:r>
              <a:rPr lang="en-US" err="1"/>
              <a:t>nonumes</a:t>
            </a:r>
            <a:r>
              <a:rPr lang="en-US"/>
              <a:t> perfecto </a:t>
            </a:r>
            <a:r>
              <a:rPr lang="en-US" err="1"/>
              <a:t>usu</a:t>
            </a:r>
            <a:r>
              <a:rPr lang="en-US"/>
              <a:t> id. </a:t>
            </a:r>
            <a:r>
              <a:rPr lang="en-US" err="1"/>
              <a:t>Eum</a:t>
            </a:r>
            <a:r>
              <a:rPr lang="en-US"/>
              <a:t> ad </a:t>
            </a:r>
            <a:r>
              <a:rPr lang="en-US" err="1"/>
              <a:t>erant</a:t>
            </a:r>
            <a:r>
              <a:rPr lang="en-US"/>
              <a:t> </a:t>
            </a:r>
            <a:r>
              <a:rPr lang="en-US" err="1"/>
              <a:t>labitur</a:t>
            </a:r>
            <a:r>
              <a:rPr lang="en-US"/>
              <a:t> </a:t>
            </a:r>
            <a:r>
              <a:rPr lang="en-US" err="1"/>
              <a:t>ancillae</a:t>
            </a:r>
            <a:r>
              <a:rPr lang="en-US"/>
              <a:t>, no </a:t>
            </a:r>
            <a:r>
              <a:rPr lang="en-US" err="1"/>
              <a:t>mel</a:t>
            </a:r>
            <a:r>
              <a:rPr lang="en-US"/>
              <a:t> quod </a:t>
            </a:r>
            <a:r>
              <a:rPr lang="en-US" err="1"/>
              <a:t>regione</a:t>
            </a:r>
            <a:r>
              <a:rPr lang="en-US"/>
              <a:t>, </a:t>
            </a:r>
            <a:r>
              <a:rPr lang="en-US" err="1"/>
              <a:t>ea</a:t>
            </a:r>
            <a:r>
              <a:rPr lang="en-US"/>
              <a:t> populo </a:t>
            </a:r>
            <a:r>
              <a:rPr lang="en-US" err="1"/>
              <a:t>tritani</a:t>
            </a:r>
            <a:r>
              <a:rPr lang="en-US"/>
              <a:t> </a:t>
            </a:r>
            <a:r>
              <a:rPr lang="en-US" err="1"/>
              <a:t>quaerendum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. Mei </a:t>
            </a:r>
            <a:r>
              <a:rPr lang="en-US" err="1"/>
              <a:t>ei</a:t>
            </a:r>
            <a:r>
              <a:rPr lang="en-US"/>
              <a:t> </a:t>
            </a:r>
            <a:r>
              <a:rPr lang="en-US" err="1"/>
              <a:t>veri</a:t>
            </a:r>
            <a:r>
              <a:rPr lang="en-US"/>
              <a:t> </a:t>
            </a:r>
            <a:r>
              <a:rPr lang="en-US" err="1"/>
              <a:t>munere</a:t>
            </a:r>
            <a:r>
              <a:rPr lang="en-US"/>
              <a:t>. Second level</a:t>
            </a:r>
          </a:p>
          <a:p>
            <a:pPr lvl="1"/>
            <a:r>
              <a:rPr lang="en-US"/>
              <a:t>Third level is a bullet list</a:t>
            </a:r>
          </a:p>
          <a:p>
            <a:pPr lvl="2"/>
            <a:r>
              <a:rPr lang="en-US"/>
              <a:t>Fourth level</a:t>
            </a:r>
          </a:p>
          <a:p>
            <a:pPr lvl="3"/>
            <a:r>
              <a:rPr lang="en-US"/>
              <a:t>Fifth level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E1C651A4-64AC-4EC1-96A9-C7BF02C33A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95401" y="908051"/>
            <a:ext cx="7678712" cy="15398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75000"/>
              </a:lnSpc>
              <a:spcBef>
                <a:spcPts val="0"/>
              </a:spcBef>
              <a:spcAft>
                <a:spcPts val="600"/>
              </a:spcAft>
              <a:defRPr sz="4000" b="0" baseline="0">
                <a:solidFill>
                  <a:schemeClr val="accent1"/>
                </a:solidFill>
                <a:latin typeface="Veneer" panose="02000806000000000000" pitchFamily="50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FontTx/>
              <a:buNone/>
              <a:defRPr sz="2400">
                <a:solidFill>
                  <a:schemeClr val="accent2"/>
                </a:solidFill>
                <a:latin typeface="+mn-lt"/>
              </a:defRPr>
            </a:lvl2pPr>
          </a:lstStyle>
          <a:p>
            <a:pPr lvl="0"/>
            <a:r>
              <a:rPr lang="en-US"/>
              <a:t>Content slide </a:t>
            </a:r>
          </a:p>
          <a:p>
            <a:pPr lvl="0"/>
            <a:r>
              <a:rPr lang="en-US"/>
              <a:t>without images</a:t>
            </a:r>
          </a:p>
          <a:p>
            <a:pPr lvl="1"/>
            <a:r>
              <a:rPr lang="en-US"/>
              <a:t>Second level = subtitle</a:t>
            </a:r>
          </a:p>
        </p:txBody>
      </p:sp>
    </p:spTree>
    <p:extLst>
      <p:ext uri="{BB962C8B-B14F-4D97-AF65-F5344CB8AC3E}">
        <p14:creationId xmlns:p14="http://schemas.microsoft.com/office/powerpoint/2010/main" val="3081370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74CCB-0422-A156-ECA9-BD42A3BA7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AD3A9-26FC-D287-1F19-8ACE2BA96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lang="en-US" sz="2000" smtClean="0"/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BAFEA-A03B-5B80-CFD6-E986767B6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594F-599E-4C18-B383-E288473ACDC0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F7AA3-FA56-60C3-2196-85B07D66F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28058-73E5-F5AD-431E-FF66FF887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‹#›</a:t>
            </a:fld>
            <a:endParaRPr lang="en-IE"/>
          </a:p>
        </p:txBody>
      </p:sp>
      <p:pic>
        <p:nvPicPr>
          <p:cNvPr id="7" name="Google Shape;21;p19" descr="Plan International Logo">
            <a:extLst>
              <a:ext uri="{FF2B5EF4-FFF2-40B4-BE49-F238E27FC236}">
                <a16:creationId xmlns:a16="http://schemas.microsoft.com/office/drawing/2014/main" id="{F4A8E75E-7CA7-9504-C75C-236B17C4925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668000" y="257245"/>
            <a:ext cx="1245636" cy="4738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1886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_Colo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74CCB-0422-A156-ECA9-BD42A3BA7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AD3A9-26FC-D287-1F19-8ACE2BA96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lang="en-US" sz="2000" smtClean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(avoid text below 14px with purple backgrounds)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BAFEA-A03B-5B80-CFD6-E986767B6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011594F-599E-4C18-B383-E288473ACDC0}" type="datetimeFigureOut">
              <a:rPr lang="en-IE" smtClean="0"/>
              <a:pPr/>
              <a:t>21/01/2025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F7AA3-FA56-60C3-2196-85B07D66F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28058-73E5-F5AD-431E-FF66FF887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88BB13-D5A4-474B-BE0A-E538989FB095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8" name="Google Shape;28;p20" descr="Plan International Logo">
            <a:extLst>
              <a:ext uri="{FF2B5EF4-FFF2-40B4-BE49-F238E27FC236}">
                <a16:creationId xmlns:a16="http://schemas.microsoft.com/office/drawing/2014/main" id="{57FE4DE2-1394-0186-2542-8C059AFA6C1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666800" y="284400"/>
            <a:ext cx="1245636" cy="474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8102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4350E-63D1-B29F-631A-D8ED5EB1D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6D4E-3176-5392-2EF6-A0156CF6F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162BA1-A84A-6592-DD87-6E90C2243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594F-599E-4C18-B383-E288473ACDC0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3B959-F183-8AE2-6B28-D3525A6F1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4AB137-CC98-99D2-7EEB-64BB22E26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67181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33AF-649F-C9ED-B7F9-79599FB84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0EA3D-7660-A56B-4F02-D6E873F38E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5B65AF-5AF5-1C00-4122-BA7DB15850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215142-33B9-7BD2-77DE-D02959792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594F-599E-4C18-B383-E288473ACDC0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84A04-AEC7-51BC-E14B-316BD7F4D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EEF3CB-B3AE-AF86-9DD4-A2F15DA2E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4315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12B8F-0DA7-F1AB-9697-5C043DE4B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370EC-367F-BD00-ED78-F3C8B112F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819D2D-A2AE-601D-9B59-1CF7BA180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9A1EC0-7E25-FFD9-FF46-D106D820E0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F80120-379F-8FC0-2DA7-6EA092A779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4B05AC-6A15-2CA2-27F6-69128CADB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594F-599E-4C18-B383-E288473ACDC0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F5EE73-A707-4F35-C90A-DC4CF851E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74596E-5C60-163A-2253-AB207D046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3846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56146-0559-EBBF-B50E-4D69A7991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2A17DF-3F87-9F97-3909-3A5601153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594F-599E-4C18-B383-E288473ACDC0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948C67-52D2-BB77-8796-588E294DB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2333CA-AFF5-F9CD-A83D-FD1326264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46925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93F1D4-32A7-AC94-FC55-86EBD3C18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594F-599E-4C18-B383-E288473ACDC0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6B842F-7736-FCE7-8752-C4DB2A4D1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56C5D-D0F5-1BC9-A23C-2699A8948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8543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8E080F-E33F-F1D3-B917-B23B22729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Cliquez pour modifier le style du titre principal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9D69C-3A39-C793-A978-BCB635336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Cliquez pour modifier les styles de texte du Master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40179-6D4C-7281-F9AC-4BCACD4FA2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fld id="{C011594F-599E-4C18-B383-E288473ACDC0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873D5-DD78-3E96-73A9-6A23097F87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FEB3F-FA85-011C-58F0-CF852F4D7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fld id="{4E88BB13-D5A4-474B-BE0A-E538989FB0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72836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3" r:id="rId3"/>
    <p:sldLayoutId id="2147483673" r:id="rId4"/>
    <p:sldLayoutId id="2147483662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74" r:id="rId11"/>
    <p:sldLayoutId id="2147483675" r:id="rId12"/>
    <p:sldLayoutId id="2147483679" r:id="rId13"/>
    <p:sldLayoutId id="2147483677" r:id="rId14"/>
    <p:sldLayoutId id="2147483678" r:id="rId15"/>
    <p:sldLayoutId id="2147483676" r:id="rId16"/>
    <p:sldLayoutId id="2147483670" r:id="rId17"/>
    <p:sldLayoutId id="2147483671" r:id="rId18"/>
    <p:sldLayoutId id="2147483680" r:id="rId19"/>
    <p:sldLayoutId id="2147483681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6">
              <a:lumMod val="10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>
              <a:lumMod val="1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58;p1">
            <a:extLst>
              <a:ext uri="{FF2B5EF4-FFF2-40B4-BE49-F238E27FC236}">
                <a16:creationId xmlns:a16="http://schemas.microsoft.com/office/drawing/2014/main" id="{5C8DA76E-65E6-9814-7B81-E56C999BB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82599" y="1714735"/>
            <a:ext cx="6620554" cy="67216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062308-C1DA-729F-FB27-C580F5AC05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8225" y="-3728"/>
            <a:ext cx="9144000" cy="2387600"/>
          </a:xfrm>
        </p:spPr>
        <p:txBody>
          <a:bodyPr/>
          <a:lstStyle/>
          <a:p>
            <a:r>
              <a:rPr lang="en-IE" dirty="0"/>
              <a:t>Le pouvoir du sport :</a:t>
            </a:r>
            <a:br>
              <a:rPr lang="en-IE" sz="6000" dirty="0"/>
            </a:br>
            <a:r>
              <a:rPr lang="en-IE" sz="4000" dirty="0">
                <a:solidFill>
                  <a:schemeClr val="tx1"/>
                </a:solidFill>
              </a:rPr>
              <a:t>Le genre </a:t>
            </a:r>
            <a:r>
              <a:rPr lang="en-BE" sz="4000" dirty="0">
                <a:solidFill>
                  <a:schemeClr val="tx1"/>
                </a:solidFill>
              </a:rPr>
              <a:t>en mouvement</a:t>
            </a:r>
            <a:endParaRPr lang="en-IE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8F21C-790A-8FAB-E42E-F969B6C55E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69344"/>
            <a:ext cx="9144000" cy="1655762"/>
          </a:xfrm>
        </p:spPr>
        <p:txBody>
          <a:bodyPr>
            <a:normAutofit/>
          </a:bodyPr>
          <a:lstStyle/>
          <a:p>
            <a:r>
              <a:rPr lang="nl-NL" sz="2800" dirty="0"/>
              <a:t>Projet visant à prévenir la violence</a:t>
            </a:r>
            <a:r>
              <a:rPr lang="en-BE" sz="2800" dirty="0"/>
              <a:t> </a:t>
            </a:r>
            <a:r>
              <a:rPr lang="fr-BE" sz="2800" dirty="0"/>
              <a:t>b</a:t>
            </a:r>
            <a:r>
              <a:rPr lang="en-BE" sz="2800" dirty="0"/>
              <a:t>a</a:t>
            </a:r>
            <a:r>
              <a:rPr lang="fr-BE" sz="2800" dirty="0"/>
              <a:t>s</a:t>
            </a:r>
            <a:r>
              <a:rPr lang="en-BE" sz="2800" dirty="0"/>
              <a:t>é</a:t>
            </a:r>
            <a:r>
              <a:rPr lang="fr-BE" sz="2800" dirty="0"/>
              <a:t>e</a:t>
            </a:r>
            <a:r>
              <a:rPr lang="en-BE" sz="2800" dirty="0"/>
              <a:t> </a:t>
            </a:r>
            <a:r>
              <a:rPr lang="fr-BE" sz="2800" dirty="0"/>
              <a:t>s</a:t>
            </a:r>
            <a:r>
              <a:rPr lang="en-BE" sz="2800" dirty="0"/>
              <a:t>u</a:t>
            </a:r>
            <a:r>
              <a:rPr lang="fr-BE" sz="2800" dirty="0"/>
              <a:t>r</a:t>
            </a:r>
            <a:r>
              <a:rPr lang="en-BE" sz="2800" dirty="0"/>
              <a:t> </a:t>
            </a:r>
            <a:r>
              <a:rPr lang="fr-BE" sz="2800" dirty="0"/>
              <a:t>l</a:t>
            </a:r>
            <a:r>
              <a:rPr lang="en-BE" sz="2800" dirty="0"/>
              <a:t>e </a:t>
            </a:r>
            <a:r>
              <a:rPr lang="fr-BE" sz="2800" dirty="0"/>
              <a:t>g</a:t>
            </a:r>
            <a:r>
              <a:rPr lang="en-BE" sz="2800" dirty="0"/>
              <a:t>e</a:t>
            </a:r>
            <a:r>
              <a:rPr lang="fr-BE" sz="2800" dirty="0"/>
              <a:t>n</a:t>
            </a:r>
            <a:r>
              <a:rPr lang="en-BE" sz="2800" dirty="0"/>
              <a:t>r</a:t>
            </a:r>
            <a:r>
              <a:rPr lang="fr-BE" sz="2800" dirty="0"/>
              <a:t>e</a:t>
            </a:r>
            <a:r>
              <a:rPr lang="nl-NL" sz="2800" dirty="0"/>
              <a:t> par le </a:t>
            </a:r>
            <a:r>
              <a:rPr lang="en-BE" sz="2800" dirty="0"/>
              <a:t>sport</a:t>
            </a:r>
            <a:endParaRPr lang="en-GB" sz="18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41132-9D5A-14D2-FA58-979580197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1</a:t>
            </a:fld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9B8E34-9503-4069-B2E5-44E7EC00C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547" y="3624094"/>
            <a:ext cx="6798906" cy="309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14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14F1B-7E22-50E0-6A51-E26DA9CE5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652" y="-535975"/>
            <a:ext cx="10235244" cy="1758698"/>
          </a:xfrm>
        </p:spPr>
        <p:txBody>
          <a:bodyPr>
            <a:normAutofit/>
          </a:bodyPr>
          <a:lstStyle/>
          <a:p>
            <a:r>
              <a:rPr lang="en-IE" sz="2800" dirty="0"/>
              <a:t>Comment </a:t>
            </a:r>
            <a:r>
              <a:rPr lang="en-IE" sz="2800" dirty="0" err="1"/>
              <a:t>reconnaître</a:t>
            </a:r>
            <a:r>
              <a:rPr lang="en-IE" sz="2800" dirty="0"/>
              <a:t> un </a:t>
            </a:r>
            <a:r>
              <a:rPr lang="en-IE" sz="2800" dirty="0" err="1"/>
              <a:t>comportement</a:t>
            </a:r>
            <a:r>
              <a:rPr lang="en-IE" sz="2800" dirty="0"/>
              <a:t> </a:t>
            </a:r>
            <a:r>
              <a:rPr lang="en-IE" sz="2800" dirty="0" err="1"/>
              <a:t>sexuel</a:t>
            </a:r>
            <a:r>
              <a:rPr lang="en-IE" sz="2800" dirty="0"/>
              <a:t> </a:t>
            </a:r>
            <a:r>
              <a:rPr lang="en-BE" sz="2800" dirty="0" err="1"/>
              <a:t>i</a:t>
            </a:r>
            <a:r>
              <a:rPr lang="fr-BE" sz="2800" dirty="0"/>
              <a:t>n</a:t>
            </a:r>
            <a:r>
              <a:rPr lang="en-BE" sz="2800" dirty="0"/>
              <a:t>a</a:t>
            </a:r>
            <a:r>
              <a:rPr lang="fr-BE" sz="2800" dirty="0"/>
              <a:t>p</a:t>
            </a:r>
            <a:r>
              <a:rPr lang="en-BE" sz="2800" dirty="0"/>
              <a:t>p</a:t>
            </a:r>
            <a:r>
              <a:rPr lang="fr-BE" sz="2800" dirty="0"/>
              <a:t>r</a:t>
            </a:r>
            <a:r>
              <a:rPr lang="en-BE" sz="2800" dirty="0"/>
              <a:t>o</a:t>
            </a:r>
            <a:r>
              <a:rPr lang="fr-BE" sz="2800" dirty="0"/>
              <a:t>p</a:t>
            </a:r>
            <a:r>
              <a:rPr lang="en-BE" sz="2800" dirty="0"/>
              <a:t>r</a:t>
            </a:r>
            <a:r>
              <a:rPr lang="fr-BE" sz="2800" dirty="0"/>
              <a:t>i</a:t>
            </a:r>
            <a:r>
              <a:rPr lang="en-BE" sz="2800" dirty="0"/>
              <a:t>é</a:t>
            </a:r>
            <a:r>
              <a:rPr lang="en-IE" sz="2800" dirty="0"/>
              <a:t> 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D9AB42-0E6B-4609-9D8E-3F4B72F34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5651" y="1496922"/>
            <a:ext cx="3056723" cy="63667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 méthode </a:t>
            </a:r>
            <a:r>
              <a:rPr lang="en-BE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CEV</a:t>
            </a:r>
            <a:endParaRPr lang="en-IE" sz="24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2E74D61-BF9C-4AAB-7CB2-867F1120A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10</a:t>
            </a:fld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313D93-A32F-EB2A-99E1-2830C12D9281}"/>
              </a:ext>
            </a:extLst>
          </p:cNvPr>
          <p:cNvSpPr txBox="1">
            <a:spLocks/>
          </p:cNvSpPr>
          <p:nvPr/>
        </p:nvSpPr>
        <p:spPr>
          <a:xfrm>
            <a:off x="1632316" y="2133517"/>
            <a:ext cx="10158715" cy="2686363"/>
          </a:xfrm>
          <a:prstGeom prst="rect">
            <a:avLst/>
          </a:prstGeom>
        </p:spPr>
        <p:txBody>
          <a:bodyPr vert="horz" lIns="91440" tIns="18000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1150" lvl="2" indent="0">
              <a:buNone/>
            </a:pPr>
            <a:r>
              <a:rPr lang="en-US" sz="2400" b="1" dirty="0" err="1">
                <a:solidFill>
                  <a:schemeClr val="accent2"/>
                </a:solidFill>
                <a:ea typeface="+mn-lt"/>
                <a:cs typeface="+mn-lt"/>
              </a:rPr>
              <a:t>Consentement</a:t>
            </a:r>
            <a:r>
              <a:rPr lang="en-BE" sz="2400" b="1" dirty="0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fr-BE" sz="2400" b="1" dirty="0">
                <a:solidFill>
                  <a:schemeClr val="accent2"/>
                </a:solidFill>
                <a:ea typeface="+mn-lt"/>
                <a:cs typeface="+mn-lt"/>
              </a:rPr>
              <a:t>m</a:t>
            </a:r>
            <a:r>
              <a:rPr lang="en-BE" sz="2400" b="1" dirty="0">
                <a:solidFill>
                  <a:schemeClr val="accent2"/>
                </a:solidFill>
                <a:ea typeface="+mn-lt"/>
                <a:cs typeface="+mn-lt"/>
              </a:rPr>
              <a:t>u</a:t>
            </a:r>
            <a:r>
              <a:rPr lang="fr-BE" sz="2400" b="1" dirty="0">
                <a:solidFill>
                  <a:schemeClr val="accent2"/>
                </a:solidFill>
                <a:ea typeface="+mn-lt"/>
                <a:cs typeface="+mn-lt"/>
              </a:rPr>
              <a:t>t</a:t>
            </a:r>
            <a:r>
              <a:rPr lang="en-BE" sz="2400" b="1" dirty="0" err="1">
                <a:solidFill>
                  <a:schemeClr val="accent2"/>
                </a:solidFill>
                <a:ea typeface="+mn-lt"/>
                <a:cs typeface="+mn-lt"/>
              </a:rPr>
              <a:t>uel</a:t>
            </a:r>
            <a:r>
              <a:rPr lang="en-US" sz="2400" b="1" dirty="0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US" sz="2400" b="1" dirty="0">
                <a:solidFill>
                  <a:schemeClr val="bg1"/>
                </a:solidFill>
                <a:ea typeface="+mn-lt"/>
                <a:cs typeface="+mn-lt"/>
              </a:rPr>
              <a:t>: </a:t>
            </a:r>
            <a:r>
              <a:rPr lang="nl-NL" sz="2400" dirty="0">
                <a:solidFill>
                  <a:schemeClr val="bg1"/>
                </a:solidFill>
                <a:ea typeface="+mn-lt"/>
                <a:cs typeface="+mn-lt"/>
              </a:rPr>
              <a:t>Toutes les personnes sont d'accord et se sentent à l'aise.</a:t>
            </a:r>
          </a:p>
          <a:p>
            <a:pPr marL="342900" indent="-342900">
              <a:buFont typeface="Arial"/>
              <a:buChar char="•"/>
            </a:pPr>
            <a:endParaRPr lang="en-US" sz="2400" b="1" dirty="0">
              <a:solidFill>
                <a:schemeClr val="bg1"/>
              </a:solidFill>
              <a:ea typeface="+mn-lt"/>
              <a:cs typeface="+mn-lt"/>
            </a:endParaRPr>
          </a:p>
          <a:p>
            <a:pPr marL="311150" lvl="2" indent="0">
              <a:buNone/>
            </a:pPr>
            <a:r>
              <a:rPr lang="en-US" sz="2400" b="1" dirty="0">
                <a:solidFill>
                  <a:schemeClr val="accent2"/>
                </a:solidFill>
                <a:ea typeface="+mn-lt"/>
                <a:cs typeface="+mn-lt"/>
              </a:rPr>
              <a:t>Égalité</a:t>
            </a:r>
            <a:r>
              <a:rPr lang="en-BE" sz="2400" b="1" dirty="0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US" sz="2400" b="1" dirty="0">
                <a:solidFill>
                  <a:schemeClr val="accent2"/>
                </a:solidFill>
                <a:ea typeface="+mn-lt"/>
                <a:cs typeface="+mn-lt"/>
              </a:rPr>
              <a:t>: 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Les personnes impliquées sont à peu près du même âge et il n'y a pas de rapport de force.</a:t>
            </a:r>
          </a:p>
          <a:p>
            <a:pPr marL="342900" indent="-342900">
              <a:buFont typeface="Arial"/>
              <a:buChar char="•"/>
            </a:pPr>
            <a:endParaRPr lang="en-US" sz="2400" b="1" dirty="0">
              <a:solidFill>
                <a:schemeClr val="bg1"/>
              </a:solidFill>
              <a:ea typeface="+mn-lt"/>
              <a:cs typeface="+mn-lt"/>
            </a:endParaRPr>
          </a:p>
          <a:p>
            <a:pPr marL="311150" lvl="2" indent="0">
              <a:buNone/>
            </a:pPr>
            <a:r>
              <a:rPr lang="en-BE" sz="2400" b="1" dirty="0" err="1">
                <a:solidFill>
                  <a:schemeClr val="accent2"/>
                </a:solidFill>
                <a:ea typeface="+mn-lt"/>
                <a:cs typeface="+mn-lt"/>
              </a:rPr>
              <a:t>Volonté</a:t>
            </a:r>
            <a:r>
              <a:rPr lang="en-US" sz="2400" b="1" dirty="0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US" sz="2400" b="1" dirty="0">
                <a:solidFill>
                  <a:schemeClr val="bg1"/>
                </a:solidFill>
                <a:ea typeface="+mn-lt"/>
                <a:cs typeface="+mn-lt"/>
              </a:rPr>
              <a:t>: 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Il </a:t>
            </a:r>
            <a:r>
              <a:rPr lang="en-US" sz="2400" dirty="0" err="1">
                <a:solidFill>
                  <a:schemeClr val="bg1"/>
                </a:solidFill>
                <a:ea typeface="+mn-lt"/>
                <a:cs typeface="+mn-lt"/>
              </a:rPr>
              <a:t>n'y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 a pas de </a:t>
            </a:r>
            <a:r>
              <a:rPr lang="en-US" sz="2400" dirty="0" err="1">
                <a:solidFill>
                  <a:schemeClr val="bg1"/>
                </a:solidFill>
                <a:ea typeface="+mn-lt"/>
                <a:cs typeface="+mn-lt"/>
              </a:rPr>
              <a:t>coercition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+mn-lt"/>
                <a:cs typeface="+mn-lt"/>
              </a:rPr>
              <a:t>ou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 de pression.</a:t>
            </a:r>
            <a:endParaRPr lang="en-GB" sz="2400" dirty="0">
              <a:solidFill>
                <a:schemeClr val="bg1"/>
              </a:solidFill>
              <a:ea typeface="+mn-lt"/>
              <a:cs typeface="+mn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solidFill>
                <a:schemeClr val="bg1"/>
              </a:solidFill>
              <a:ea typeface="+mn-lt"/>
              <a:cs typeface="+mn-lt"/>
            </a:endParaRPr>
          </a:p>
          <a:p>
            <a:pPr marL="266700" indent="0">
              <a:buNone/>
            </a:pPr>
            <a:endParaRPr lang="en-US" sz="3200" dirty="0">
              <a:solidFill>
                <a:schemeClr val="bg1"/>
              </a:solidFill>
              <a:cs typeface="Arial" panose="020B0604020202020204"/>
            </a:endParaRPr>
          </a:p>
        </p:txBody>
      </p:sp>
      <p:pic>
        <p:nvPicPr>
          <p:cNvPr id="5" name="Picture 4" descr="A yellow line in a black background&#10;&#10;Description automatically generated">
            <a:extLst>
              <a:ext uri="{FF2B5EF4-FFF2-40B4-BE49-F238E27FC236}">
                <a16:creationId xmlns:a16="http://schemas.microsoft.com/office/drawing/2014/main" id="{CB30F149-9AE5-505A-EA6F-6B2C0DF89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3496">
            <a:off x="5350285" y="40557"/>
            <a:ext cx="5052796" cy="1016974"/>
          </a:xfrm>
          <a:prstGeom prst="rect">
            <a:avLst/>
          </a:prstGeom>
        </p:spPr>
      </p:pic>
      <p:pic>
        <p:nvPicPr>
          <p:cNvPr id="7" name="Picture 6" descr="A purple line on a black background&#10;&#10;Description automatically generated">
            <a:extLst>
              <a:ext uri="{FF2B5EF4-FFF2-40B4-BE49-F238E27FC236}">
                <a16:creationId xmlns:a16="http://schemas.microsoft.com/office/drawing/2014/main" id="{5CA23DDB-36CA-6294-3AA8-E41465B24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40000">
            <a:off x="-85569" y="2278505"/>
            <a:ext cx="2510379" cy="181217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BCAC23E-AD19-F26E-6CC0-F3A207F6FA9B}"/>
              </a:ext>
            </a:extLst>
          </p:cNvPr>
          <p:cNvSpPr txBox="1"/>
          <p:nvPr/>
        </p:nvSpPr>
        <p:spPr>
          <a:xfrm>
            <a:off x="583895" y="5082447"/>
            <a:ext cx="10776331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dirty="0"/>
          </a:p>
          <a:p>
            <a:r>
              <a:rPr lang="en-US" sz="2000" dirty="0">
                <a:solidFill>
                  <a:schemeClr val="bg1"/>
                </a:solidFill>
                <a:cs typeface="Segoe UI"/>
              </a:rPr>
              <a:t>Lorsque l'</a:t>
            </a:r>
            <a:r>
              <a:rPr lang="en-BE" sz="2000" dirty="0">
                <a:solidFill>
                  <a:schemeClr val="bg1"/>
                </a:solidFill>
                <a:cs typeface="Segoe UI"/>
              </a:rPr>
              <a:t>un de </a:t>
            </a:r>
            <a:r>
              <a:rPr lang="en-US" sz="2000" dirty="0">
                <a:solidFill>
                  <a:schemeClr val="bg1"/>
                </a:solidFill>
                <a:cs typeface="Segoe UI"/>
              </a:rPr>
              <a:t>ces critères n'est pas rempli, on parle de </a:t>
            </a:r>
            <a:r>
              <a:rPr lang="en-US" sz="2000" b="1" dirty="0" err="1">
                <a:solidFill>
                  <a:schemeClr val="bg1"/>
                </a:solidFill>
                <a:cs typeface="Segoe UI"/>
              </a:rPr>
              <a:t>comportement</a:t>
            </a:r>
            <a:r>
              <a:rPr lang="en-US" sz="2000" b="1" dirty="0">
                <a:solidFill>
                  <a:schemeClr val="bg1"/>
                </a:solidFill>
                <a:cs typeface="Segoe UI"/>
              </a:rPr>
              <a:t> </a:t>
            </a:r>
            <a:r>
              <a:rPr lang="en-US" sz="2000" dirty="0">
                <a:solidFill>
                  <a:schemeClr val="bg1"/>
                </a:solidFill>
                <a:cs typeface="Segoe UI"/>
              </a:rPr>
              <a:t>(</a:t>
            </a:r>
            <a:r>
              <a:rPr lang="en-US" sz="2000" b="1" dirty="0">
                <a:solidFill>
                  <a:schemeClr val="bg1"/>
                </a:solidFill>
                <a:cs typeface="Segoe UI"/>
              </a:rPr>
              <a:t>sexuel) </a:t>
            </a:r>
            <a:r>
              <a:rPr lang="en-BE" sz="2000" b="1" dirty="0" err="1">
                <a:solidFill>
                  <a:schemeClr val="bg1"/>
                </a:solidFill>
                <a:cs typeface="Segoe UI"/>
              </a:rPr>
              <a:t>inapproprié</a:t>
            </a:r>
            <a:r>
              <a:rPr lang="en-US" sz="2000" b="1" dirty="0">
                <a:solidFill>
                  <a:schemeClr val="bg1"/>
                </a:solidFill>
                <a:cs typeface="Segoe U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9177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35320-AB44-0179-58DA-6DF409A8D4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Pour commencer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35C91-676B-9B32-B49E-26FD8C344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594F-599E-4C18-B383-E288473ACDC0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97C29-63D8-3462-4C3A-724AC08CF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11</a:t>
            </a:fld>
            <a:endParaRPr lang="en-IE"/>
          </a:p>
        </p:txBody>
      </p:sp>
      <p:pic>
        <p:nvPicPr>
          <p:cNvPr id="7" name="Graphic 1">
            <a:extLst>
              <a:ext uri="{FF2B5EF4-FFF2-40B4-BE49-F238E27FC236}">
                <a16:creationId xmlns:a16="http://schemas.microsoft.com/office/drawing/2014/main" id="{4E7A85E1-650C-8BAD-490E-9FEECBC76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01629">
            <a:off x="4851473" y="3654745"/>
            <a:ext cx="2520062" cy="61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376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754DED-87AF-2EF8-2D27-3B46231DF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985" y="1114425"/>
            <a:ext cx="3932237" cy="46612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/>
              <a:t>CAS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4C4C19-9DD0-5172-0ED7-307CF40B5F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75" y="1355076"/>
            <a:ext cx="5181600" cy="4012261"/>
          </a:xfrm>
        </p:spPr>
        <p:txBody>
          <a:bodyPr vert="horz" lIns="91440" tIns="180000" rIns="91440" bIns="45720" rtlCol="0">
            <a:normAutofit/>
          </a:bodyPr>
          <a:lstStyle/>
          <a:p>
            <a:pPr marL="0" indent="0">
              <a:buNone/>
            </a:pPr>
            <a:r>
              <a:rPr lang="fr-FR" sz="2600" dirty="0"/>
              <a:t>Un groupe d’élèves de quatrième année participe à un week-end de</a:t>
            </a:r>
            <a:r>
              <a:rPr lang="en-BE" sz="2600" dirty="0"/>
              <a:t> </a:t>
            </a:r>
            <a:r>
              <a:rPr lang="fr-FR" sz="2600" dirty="0"/>
              <a:t>réflexion avec l’école. Certaines des filles sont amoureuses du professeur</a:t>
            </a:r>
            <a:r>
              <a:rPr lang="en-BE" sz="2600" dirty="0"/>
              <a:t> </a:t>
            </a:r>
            <a:r>
              <a:rPr lang="fr-FR" sz="2600" dirty="0"/>
              <a:t>d’histoire qui les accompagne également pour le week-end. À l’heure du</a:t>
            </a:r>
            <a:r>
              <a:rPr lang="en-BE" sz="2600" dirty="0"/>
              <a:t> </a:t>
            </a:r>
            <a:r>
              <a:rPr lang="fr-FR" sz="2600" dirty="0"/>
              <a:t>coucher, le professeur d’histoire se rend dans la chambre des filles pour leur</a:t>
            </a:r>
            <a:r>
              <a:rPr lang="en-BE" sz="2600" dirty="0"/>
              <a:t> </a:t>
            </a:r>
            <a:r>
              <a:rPr lang="fr-FR" sz="2600" dirty="0"/>
              <a:t>souhaiter bonne nuit.</a:t>
            </a:r>
            <a:endParaRPr lang="en-US" sz="2600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15E8B17-23C4-7EEB-8B87-D8C27E36D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600000">
            <a:off x="6800850" y="5124449"/>
            <a:ext cx="4463878" cy="485775"/>
          </a:xfrm>
          <a:prstGeom prst="rect">
            <a:avLst/>
          </a:prstGeom>
        </p:spPr>
      </p:pic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3D9E1AAC-1604-83B9-63C5-1308A7B00EA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B2ABBFD-A820-4820-BB68-F332EB00880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089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754DED-87AF-2EF8-2D27-3B46231DF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985" y="1114425"/>
            <a:ext cx="3932237" cy="46612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CAS 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4C4C19-9DD0-5172-0ED7-307CF40B5F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75" y="1355076"/>
            <a:ext cx="5181600" cy="4012261"/>
          </a:xfrm>
        </p:spPr>
        <p:txBody>
          <a:bodyPr vert="horz" lIns="91440" tIns="180000" rIns="91440" bIns="45720" rtlCol="0">
            <a:normAutofit fontScale="92500"/>
          </a:bodyPr>
          <a:lstStyle/>
          <a:p>
            <a:pPr marL="0" indent="0" algn="just">
              <a:buNone/>
            </a:pP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Fatma (16 ans) discute depuis plusieurs mois avec un garçon de sa classe</a:t>
            </a:r>
            <a:r>
              <a:rPr lang="en-BE" sz="2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qu’elle aime beaucoup. Elle est très amoureuse. Dernièrement, ils se sont</a:t>
            </a:r>
            <a:r>
              <a:rPr lang="en-BE" sz="2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envoyés des messages de plus en plus épicés. À un moment donné,</a:t>
            </a:r>
            <a:r>
              <a:rPr lang="en-BE" sz="2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le garçon lui demande si elle veut en montrer davantage. Après avoir</a:t>
            </a:r>
            <a:r>
              <a:rPr lang="en-BE" sz="2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insisté, Fatma transmet une photo de ses seins au garçon. Le garçon en</a:t>
            </a:r>
            <a:r>
              <a:rPr lang="en-BE" sz="2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redemande et menace de mettre ses photos en ligne si elle ne s’</a:t>
            </a:r>
            <a:r>
              <a:rPr lang="fr-FR" sz="2400" dirty="0" err="1">
                <a:solidFill>
                  <a:schemeClr val="bg1"/>
                </a:solidFill>
                <a:ea typeface="+mn-lt"/>
                <a:cs typeface="+mn-lt"/>
              </a:rPr>
              <a:t>execute</a:t>
            </a:r>
            <a:r>
              <a:rPr lang="en-BE" sz="2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pas.</a:t>
            </a:r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15E8B17-23C4-7EEB-8B87-D8C27E36D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600000">
            <a:off x="6622137" y="5367337"/>
            <a:ext cx="4463878" cy="485775"/>
          </a:xfrm>
          <a:prstGeom prst="rect">
            <a:avLst/>
          </a:prstGeom>
        </p:spPr>
      </p:pic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3D9E1AAC-1604-83B9-63C5-1308A7B00EA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B2ABBFD-A820-4820-BB68-F332EB00880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208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754DED-87AF-2EF8-2D27-3B46231DF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985" y="1114425"/>
            <a:ext cx="3932237" cy="46612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CAS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4C4C19-9DD0-5172-0ED7-307CF40B5F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75" y="1355076"/>
            <a:ext cx="5181600" cy="4012261"/>
          </a:xfrm>
        </p:spPr>
        <p:txBody>
          <a:bodyPr vert="horz" lIns="91440" tIns="180000" rIns="91440" bIns="45720" rtlCol="0">
            <a:normAutofit fontScale="92500"/>
          </a:bodyPr>
          <a:lstStyle/>
          <a:p>
            <a:pPr marL="0" indent="0" algn="just">
              <a:buNone/>
            </a:pP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Lors d’une fête, Luna (17 ans) est très ivre. Simon, un garçon qui l’aime depuis</a:t>
            </a:r>
            <a:r>
              <a:rPr lang="en-BE" sz="2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longtemps, s’approche d’elle et commence à l’embrasser. Elle lui rend</a:t>
            </a:r>
            <a:r>
              <a:rPr lang="en-BE" sz="2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son baiser avec passion. Simon l’emmène dans une des chambres, où il</a:t>
            </a:r>
            <a:r>
              <a:rPr lang="en-BE" sz="2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commence à la toucher de manière intime. Luna, dans un état d’ivresse</a:t>
            </a:r>
            <a:r>
              <a:rPr lang="en-BE" sz="2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avancé et allongée sur le lit, ne dit rien, et Simon continue ses avances. Il</a:t>
            </a:r>
            <a:r>
              <a:rPr lang="en-BE" sz="2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retire son sous-vêtement et a un rapport sexuel avec Luna.</a:t>
            </a:r>
            <a:endParaRPr lang="nl-NL" sz="2400" dirty="0">
              <a:solidFill>
                <a:schemeClr val="bg1"/>
              </a:solidFill>
              <a:ea typeface="+mn-lt"/>
              <a:cs typeface="+mn-lt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15E8B17-23C4-7EEB-8B87-D8C27E36D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600000">
            <a:off x="6622137" y="5367337"/>
            <a:ext cx="4463878" cy="485775"/>
          </a:xfrm>
          <a:prstGeom prst="rect">
            <a:avLst/>
          </a:prstGeom>
        </p:spPr>
      </p:pic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3D9E1AAC-1604-83B9-63C5-1308A7B00EA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B2ABBFD-A820-4820-BB68-F332EB00880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152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4C4C19-9DD0-5172-0ED7-307CF40B5F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0" y="1731962"/>
            <a:ext cx="5181600" cy="4012261"/>
          </a:xfrm>
        </p:spPr>
        <p:txBody>
          <a:bodyPr vert="horz" lIns="91440" tIns="18000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fr-FR" dirty="0" err="1"/>
              <a:t>Seppe</a:t>
            </a:r>
            <a:r>
              <a:rPr lang="fr-FR" dirty="0"/>
              <a:t>, un garçon de 15 ans, a des difficultés à la maison. Le </a:t>
            </a:r>
            <a:r>
              <a:rPr lang="fr-FR" dirty="0" err="1"/>
              <a:t>professeur·e</a:t>
            </a:r>
            <a:r>
              <a:rPr lang="en-BE" dirty="0"/>
              <a:t> </a:t>
            </a:r>
            <a:r>
              <a:rPr lang="fr-FR" dirty="0"/>
              <a:t>s’aperçoit que quelque chose ne va pas et l’appelle après la classe.</a:t>
            </a:r>
            <a:r>
              <a:rPr lang="en-BE" dirty="0"/>
              <a:t> </a:t>
            </a:r>
            <a:r>
              <a:rPr lang="fr-FR" dirty="0" err="1"/>
              <a:t>Seppe</a:t>
            </a:r>
            <a:r>
              <a:rPr lang="fr-FR" dirty="0"/>
              <a:t> raconte son histoire et se met à pleurer. Le</a:t>
            </a:r>
            <a:r>
              <a:rPr lang="en-BE" dirty="0"/>
              <a:t> </a:t>
            </a:r>
            <a:r>
              <a:rPr lang="fr-FR" dirty="0" err="1"/>
              <a:t>professeur·e</a:t>
            </a:r>
            <a:r>
              <a:rPr lang="fr-FR" dirty="0"/>
              <a:t> le serre</a:t>
            </a:r>
            <a:r>
              <a:rPr lang="en-BE" dirty="0"/>
              <a:t> </a:t>
            </a:r>
            <a:r>
              <a:rPr lang="fr-FR" dirty="0"/>
              <a:t>chaleureusement dans ses bras.</a:t>
            </a:r>
            <a:endParaRPr lang="nl-NL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754DED-87AF-2EF8-2D27-3B46231DF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90600" y="1114425"/>
            <a:ext cx="5181600" cy="123507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CAS 4</a:t>
            </a:r>
          </a:p>
        </p:txBody>
      </p:sp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3D9E1AAC-1604-83B9-63C5-1308A7B00EA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B2ABBFD-A820-4820-BB68-F332EB00880D}" type="slidenum">
              <a:rPr lang="en-GB" smtClean="0"/>
              <a:t>15</a:t>
            </a:fld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5F3BF43-1848-BCFD-735B-6EA3C34BF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600000">
            <a:off x="6531061" y="5258448"/>
            <a:ext cx="4463878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672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4C4C19-9DD0-5172-0ED7-307CF40B5F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0940" y="1231251"/>
            <a:ext cx="5181600" cy="4012261"/>
          </a:xfrm>
        </p:spPr>
        <p:txBody>
          <a:bodyPr vert="horz" lIns="91440" tIns="18000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Bram et Mario (tous deux âgés de 17 ans) sont dans la chambre de Mario. Ils</a:t>
            </a:r>
            <a:r>
              <a:rPr lang="en-BE" dirty="0"/>
              <a:t> </a:t>
            </a:r>
            <a:r>
              <a:rPr lang="fr-FR" dirty="0"/>
              <a:t>se trouvent très attirants l’un pour l’autre et commencent à s’embrasser. Ils</a:t>
            </a:r>
            <a:r>
              <a:rPr lang="en-BE" dirty="0"/>
              <a:t> </a:t>
            </a:r>
            <a:r>
              <a:rPr lang="fr-FR" dirty="0"/>
              <a:t>commencent à se caresser. Mario sort un préservatif et demande à Bram s’il</a:t>
            </a:r>
            <a:r>
              <a:rPr lang="en-BE" dirty="0"/>
              <a:t> </a:t>
            </a:r>
            <a:r>
              <a:rPr lang="fr-FR" dirty="0"/>
              <a:t>a envie d’aller plus loin. Bram répond par l’affirmative.</a:t>
            </a:r>
            <a:endParaRPr lang="nl-NL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754DED-87AF-2EF8-2D27-3B46231DF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49340" y="1114425"/>
            <a:ext cx="5181600" cy="123507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CAS 5</a:t>
            </a:r>
          </a:p>
        </p:txBody>
      </p:sp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3D9E1AAC-1604-83B9-63C5-1308A7B00EA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B2ABBFD-A820-4820-BB68-F332EB00880D}" type="slidenum">
              <a:rPr lang="en-GB" smtClean="0"/>
              <a:t>16</a:t>
            </a:fld>
            <a:endParaRPr lang="en-GB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3C4A7C1-7193-BEAB-175B-1952B04FF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31061" y="5072062"/>
            <a:ext cx="4463878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42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35320-AB44-0179-58DA-6DF409A8D4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Stratégies de </a:t>
            </a:r>
            <a:r>
              <a:rPr lang="fr-BE" dirty="0"/>
              <a:t>réaction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35C91-676B-9B32-B49E-26FD8C344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594F-599E-4C18-B383-E288473ACDC0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97C29-63D8-3462-4C3A-724AC08CF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17</a:t>
            </a:fld>
            <a:endParaRPr lang="en-IE"/>
          </a:p>
        </p:txBody>
      </p:sp>
      <p:pic>
        <p:nvPicPr>
          <p:cNvPr id="7" name="Graphic 1">
            <a:extLst>
              <a:ext uri="{FF2B5EF4-FFF2-40B4-BE49-F238E27FC236}">
                <a16:creationId xmlns:a16="http://schemas.microsoft.com/office/drawing/2014/main" id="{4E7A85E1-650C-8BAD-490E-9FEECBC76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01629">
            <a:off x="4851473" y="3654745"/>
            <a:ext cx="2520062" cy="61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96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621BEA-C65F-4B4B-B88D-B90644B46F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084" y="723665"/>
            <a:ext cx="7757832" cy="541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769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F09923D-DB93-A333-A6FD-9612C72829C1}"/>
              </a:ext>
            </a:extLst>
          </p:cNvPr>
          <p:cNvSpPr/>
          <p:nvPr/>
        </p:nvSpPr>
        <p:spPr>
          <a:xfrm>
            <a:off x="8420100" y="981075"/>
            <a:ext cx="3352800" cy="4286250"/>
          </a:xfrm>
          <a:prstGeom prst="rect">
            <a:avLst/>
          </a:prstGeom>
          <a:solidFill>
            <a:srgbClr val="7ED1E2"/>
          </a:solidFill>
          <a:ln>
            <a:solidFill>
              <a:srgbClr val="7ED1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449DD-C85E-95A7-8135-B248EFB83BB6}"/>
              </a:ext>
            </a:extLst>
          </p:cNvPr>
          <p:cNvSpPr txBox="1"/>
          <p:nvPr/>
        </p:nvSpPr>
        <p:spPr>
          <a:xfrm>
            <a:off x="8776969" y="1009640"/>
            <a:ext cx="264639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Adressez-vous à la personne calmement et respectueusement et dites-lui que ce comportement n’est</a:t>
            </a:r>
          </a:p>
          <a:p>
            <a:r>
              <a:rPr lang="fr-FR" b="1" dirty="0"/>
              <a:t>pas acceptable, approprié et/ou légalement accepté. </a:t>
            </a:r>
            <a:r>
              <a:rPr lang="nl-NL" b="1" dirty="0"/>
              <a:t>Dites ce que vous remarquez, sans porter de jugement, et essayez de clarifier les raisons de ce comportement. </a:t>
            </a:r>
          </a:p>
          <a:p>
            <a:r>
              <a:rPr lang="nl-NL" b="1" dirty="0"/>
              <a:t>n'est pas approprié.</a:t>
            </a:r>
            <a:endParaRPr lang="en-GB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9668C2-EF30-4BFE-9901-28F251FC4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99" y="609208"/>
            <a:ext cx="7856901" cy="54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44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3EAD794-6B54-601A-29B8-671B45E2C0E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6" r="24036"/>
          <a:stretch/>
        </p:blipFill>
        <p:spPr>
          <a:xfrm>
            <a:off x="0" y="0"/>
            <a:ext cx="592074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4AD2F-7AF9-1812-2F79-A82789554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8953" y="597535"/>
            <a:ext cx="3932237" cy="1085850"/>
          </a:xfrm>
        </p:spPr>
        <p:txBody>
          <a:bodyPr/>
          <a:lstStyle/>
          <a:p>
            <a:r>
              <a:rPr lang="en-IE" dirty="0" err="1"/>
              <a:t>Vue d'ensemble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BDDC1A-64BC-1907-2425-5974B4ABA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8953" y="1785759"/>
            <a:ext cx="5166322" cy="29199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err="1"/>
              <a:t>Leçon</a:t>
            </a:r>
            <a:r>
              <a:rPr lang="en-GB" sz="2400" dirty="0"/>
              <a:t> 1 : Séance </a:t>
            </a:r>
            <a:r>
              <a:rPr lang="en-GB" sz="2400" dirty="0" err="1"/>
              <a:t>d'orientation</a:t>
            </a:r>
            <a:r>
              <a:rPr lang="en-GB" sz="2400" dirty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/>
              <a:t>Leçon 2 : </a:t>
            </a:r>
            <a:r>
              <a:rPr lang="en-BE" sz="2400" dirty="0"/>
              <a:t>Mentalisation</a:t>
            </a:r>
            <a:endParaRPr lang="en-GB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/>
              <a:t>Leçon 3 : La communication non </a:t>
            </a:r>
            <a:r>
              <a:rPr lang="en-GB" sz="2400" dirty="0" err="1"/>
              <a:t>violente</a:t>
            </a:r>
            <a:endParaRPr lang="en-GB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/>
              <a:t>Leçon 4 : La </a:t>
            </a:r>
            <a:r>
              <a:rPr lang="en-GB" sz="2400" dirty="0" err="1"/>
              <a:t>régulation</a:t>
            </a:r>
            <a:r>
              <a:rPr lang="en-GB" sz="2400" dirty="0"/>
              <a:t> des émotions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/>
              <a:t>Leçon 5 : Stratégies de </a:t>
            </a:r>
            <a:r>
              <a:rPr lang="fr-BE" sz="2400" dirty="0"/>
              <a:t>réaction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BE" sz="1600" dirty="0">
              <a:cs typeface="Arial" panose="020B0604020202020204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34A4DCF-2A77-4385-DC69-7B64D6C9A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98805" y="4379174"/>
            <a:ext cx="4152745" cy="98707"/>
          </a:xfrm>
          <a:prstGeom prst="rect">
            <a:avLst/>
          </a:prstGeom>
        </p:spPr>
      </p:pic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D2BA602E-83F7-5552-49DA-2FF19365726A}"/>
              </a:ext>
            </a:extLst>
          </p:cNvPr>
          <p:cNvSpPr txBox="1">
            <a:spLocks/>
          </p:cNvSpPr>
          <p:nvPr/>
        </p:nvSpPr>
        <p:spPr>
          <a:xfrm>
            <a:off x="6851205" y="6447447"/>
            <a:ext cx="2102295" cy="2037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>
                <a:latin typeface="Georgia" panose="02040502050405020303" pitchFamily="18" charset="0"/>
              </a:rPr>
              <a:t>Image @ Plan International Belgium </a:t>
            </a:r>
          </a:p>
        </p:txBody>
      </p:sp>
    </p:spTree>
    <p:extLst>
      <p:ext uri="{BB962C8B-B14F-4D97-AF65-F5344CB8AC3E}">
        <p14:creationId xmlns:p14="http://schemas.microsoft.com/office/powerpoint/2010/main" val="2656422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9756194-B9DE-4D67-9962-E63CD0839C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894" y="769389"/>
            <a:ext cx="7750212" cy="53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10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F09923D-DB93-A333-A6FD-9612C72829C1}"/>
              </a:ext>
            </a:extLst>
          </p:cNvPr>
          <p:cNvSpPr/>
          <p:nvPr/>
        </p:nvSpPr>
        <p:spPr>
          <a:xfrm>
            <a:off x="8369337" y="1285873"/>
            <a:ext cx="3377904" cy="4515981"/>
          </a:xfrm>
          <a:prstGeom prst="rect">
            <a:avLst/>
          </a:prstGeom>
          <a:solidFill>
            <a:srgbClr val="7ED1E2"/>
          </a:solidFill>
          <a:ln>
            <a:solidFill>
              <a:srgbClr val="7ED1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449DD-C85E-95A7-8135-B248EFB83BB6}"/>
              </a:ext>
            </a:extLst>
          </p:cNvPr>
          <p:cNvSpPr txBox="1"/>
          <p:nvPr/>
        </p:nvSpPr>
        <p:spPr>
          <a:xfrm>
            <a:off x="8562975" y="1277540"/>
            <a:ext cx="30099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Vous ne pouvez pas intervenir en toute sécurité ? Dans ce cas, gardez un </a:t>
            </a:r>
            <a:r>
              <a:rPr lang="fr-FR" b="1" dirty="0" err="1"/>
              <a:t>oeil</a:t>
            </a:r>
            <a:r>
              <a:rPr lang="fr-FR" b="1" dirty="0"/>
              <a:t> sur la situation et proposez</a:t>
            </a:r>
          </a:p>
          <a:p>
            <a:r>
              <a:rPr lang="fr-FR" b="1" dirty="0"/>
              <a:t>votre aide par la suite. Montrez que vous êtes disponible et prêt à écouter ou à soutenir, si le besoin s’en fait</a:t>
            </a:r>
          </a:p>
          <a:p>
            <a:r>
              <a:rPr lang="fr-FR" b="1" dirty="0"/>
              <a:t>sentir. De cette façon, les autres peuvent voir que le comportement n’est pas ignoré et que vous offrez une</a:t>
            </a:r>
          </a:p>
          <a:p>
            <a:r>
              <a:rPr lang="fr-FR" b="1" dirty="0"/>
              <a:t>présence sûre.</a:t>
            </a:r>
            <a:endParaRPr lang="en-GB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027FFC-9BE8-4C2A-A5EE-2E4EE3E89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780820"/>
            <a:ext cx="7750212" cy="529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86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DB6527-99C0-40FA-BD4E-565009A53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773" y="575062"/>
            <a:ext cx="7544454" cy="570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3604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B05B6EE-756E-D8D0-2C50-E49EB184F6AE}"/>
              </a:ext>
            </a:extLst>
          </p:cNvPr>
          <p:cNvSpPr/>
          <p:nvPr/>
        </p:nvSpPr>
        <p:spPr>
          <a:xfrm>
            <a:off x="7962900" y="1133475"/>
            <a:ext cx="3352800" cy="4286250"/>
          </a:xfrm>
          <a:prstGeom prst="rect">
            <a:avLst/>
          </a:prstGeom>
          <a:solidFill>
            <a:srgbClr val="7ED1E2"/>
          </a:solidFill>
          <a:ln>
            <a:solidFill>
              <a:srgbClr val="7ED1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b="1" dirty="0"/>
              <a:t>Détourner subtilement l’attention de la victime/</a:t>
            </a:r>
            <a:r>
              <a:rPr lang="fr-FR" b="1" err="1"/>
              <a:t>aggresseur·euse</a:t>
            </a:r>
            <a:r>
              <a:rPr lang="fr-FR" b="1" dirty="0"/>
              <a:t>, par exemple en posant une question</a:t>
            </a:r>
            <a:endParaRPr lang="fr-FR" b="1" dirty="0">
              <a:cs typeface="Arial"/>
            </a:endParaRPr>
          </a:p>
          <a:p>
            <a:pPr algn="ctr"/>
            <a:r>
              <a:rPr lang="fr-FR" b="1" dirty="0"/>
              <a:t>neutre ou en abordant un autre sujet. En vous adressant directement à la personne harcelée et en ignorant</a:t>
            </a:r>
            <a:endParaRPr lang="fr-FR" b="1" dirty="0">
              <a:cs typeface="Arial"/>
            </a:endParaRPr>
          </a:p>
          <a:p>
            <a:pPr algn="ctr"/>
            <a:r>
              <a:rPr lang="fr-FR" b="1" dirty="0"/>
              <a:t>l’</a:t>
            </a:r>
            <a:r>
              <a:rPr lang="fr-FR" b="1" err="1"/>
              <a:t>aggresseur·euse</a:t>
            </a:r>
            <a:r>
              <a:rPr lang="fr-FR" b="1" dirty="0"/>
              <a:t>, vous intervenez subtilement.</a:t>
            </a:r>
            <a:endParaRPr lang="en-GB" b="1"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8D3814-595C-4BBA-8040-110A111F9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40" y="632217"/>
            <a:ext cx="7841660" cy="559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37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4A2E69-7289-458A-9774-0D5CF38B8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239" y="716045"/>
            <a:ext cx="7643522" cy="542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773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5DF002-35B4-B013-F225-13E7EECAF360}"/>
              </a:ext>
            </a:extLst>
          </p:cNvPr>
          <p:cNvSpPr/>
          <p:nvPr/>
        </p:nvSpPr>
        <p:spPr>
          <a:xfrm>
            <a:off x="7972425" y="1133475"/>
            <a:ext cx="3352800" cy="4286250"/>
          </a:xfrm>
          <a:prstGeom prst="rect">
            <a:avLst/>
          </a:prstGeom>
          <a:solidFill>
            <a:srgbClr val="7ED1E2"/>
          </a:solidFill>
          <a:ln>
            <a:solidFill>
              <a:srgbClr val="7ED1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b="1" dirty="0"/>
              <a:t>Enregistrez l’incident si quelqu’un d’autre est déjà en train d’intervenir.</a:t>
            </a:r>
            <a:endParaRPr lang="fr-FR" b="1" dirty="0"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582F85-E3A8-4BE6-9FA5-54760CBD64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86" y="563645"/>
            <a:ext cx="7834039" cy="542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119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85BE22-2CB2-4139-9F02-1C21C9B0F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808" y="677941"/>
            <a:ext cx="8108383" cy="55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72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44F97A5-514A-1AE2-B7E5-36B587E1BFE6}"/>
              </a:ext>
            </a:extLst>
          </p:cNvPr>
          <p:cNvSpPr/>
          <p:nvPr/>
        </p:nvSpPr>
        <p:spPr>
          <a:xfrm>
            <a:off x="7972425" y="1133475"/>
            <a:ext cx="3352800" cy="4286250"/>
          </a:xfrm>
          <a:prstGeom prst="rect">
            <a:avLst/>
          </a:prstGeom>
          <a:solidFill>
            <a:srgbClr val="7ED1E2"/>
          </a:solidFill>
          <a:ln>
            <a:solidFill>
              <a:srgbClr val="7ED1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b="1" dirty="0"/>
              <a:t>Ne réagissez pas </a:t>
            </a:r>
            <a:r>
              <a:rPr lang="fr-FR" b="1" err="1"/>
              <a:t>seul·e</a:t>
            </a:r>
            <a:r>
              <a:rPr lang="fr-FR" b="1" dirty="0"/>
              <a:t>. Demandez de l’aide aux autres afin que plusieurs personnes puissent réagir</a:t>
            </a:r>
            <a:endParaRPr lang="fr-FR" b="1" dirty="0">
              <a:cs typeface="Arial"/>
            </a:endParaRPr>
          </a:p>
          <a:p>
            <a:pPr algn="ctr"/>
            <a:r>
              <a:rPr lang="fr-FR" b="1" dirty="0"/>
              <a:t>ensemble à la situation. Ensemble, on est plus fort et cela peut aider à résoudre le problème collectivement</a:t>
            </a:r>
            <a:endParaRPr lang="fr-FR" b="1" dirty="0">
              <a:cs typeface="Arial"/>
            </a:endParaRPr>
          </a:p>
          <a:p>
            <a:pPr algn="ctr"/>
            <a:r>
              <a:rPr lang="fr-FR" b="1" dirty="0"/>
              <a:t>sans que la responsabilité ne repose sur une seule personne.</a:t>
            </a:r>
            <a:endParaRPr lang="en-GB" b="1"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8F74F4-6F5D-4912-B11F-B3B1F0110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7476"/>
            <a:ext cx="8032176" cy="54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483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35320-AB44-0179-58DA-6DF409A8D4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BE" dirty="0" err="1"/>
              <a:t>Organismes</a:t>
            </a:r>
            <a:r>
              <a:rPr lang="en-IE" dirty="0"/>
              <a:t> </a:t>
            </a:r>
            <a:r>
              <a:rPr lang="en-IE" dirty="0" err="1"/>
              <a:t>d'aide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35C91-676B-9B32-B49E-26FD8C344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594F-599E-4C18-B383-E288473ACDC0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97C29-63D8-3462-4C3A-724AC08CF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28</a:t>
            </a:fld>
            <a:endParaRPr lang="en-IE"/>
          </a:p>
        </p:txBody>
      </p:sp>
      <p:pic>
        <p:nvPicPr>
          <p:cNvPr id="7" name="Graphic 1">
            <a:extLst>
              <a:ext uri="{FF2B5EF4-FFF2-40B4-BE49-F238E27FC236}">
                <a16:creationId xmlns:a16="http://schemas.microsoft.com/office/drawing/2014/main" id="{4E7A85E1-650C-8BAD-490E-9FEECBC76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01629">
            <a:off x="4851473" y="3654745"/>
            <a:ext cx="2520062" cy="61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595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6B7D6DA-5BBA-1700-1024-5EDB2E9E9E1D}"/>
              </a:ext>
            </a:extLst>
          </p:cNvPr>
          <p:cNvSpPr txBox="1"/>
          <p:nvPr/>
        </p:nvSpPr>
        <p:spPr>
          <a:xfrm>
            <a:off x="419101" y="690860"/>
            <a:ext cx="5676899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  <a:latin typeface="+mj-lt"/>
              </a:rPr>
              <a:t>Où pouvez-vous vous adresser si vous êtes victime de violences </a:t>
            </a:r>
            <a:r>
              <a:rPr lang="en-BE" sz="2400" dirty="0" err="1">
                <a:solidFill>
                  <a:schemeClr val="bg1"/>
                </a:solidFill>
                <a:latin typeface="+mj-lt"/>
              </a:rPr>
              <a:t>basées</a:t>
            </a:r>
            <a:r>
              <a:rPr lang="en-BE" sz="2400" dirty="0">
                <a:solidFill>
                  <a:schemeClr val="bg1"/>
                </a:solidFill>
                <a:latin typeface="+mj-lt"/>
              </a:rPr>
              <a:t> sur le </a:t>
            </a:r>
            <a:r>
              <a:rPr lang="en-BE" sz="2400" dirty="0" err="1">
                <a:solidFill>
                  <a:schemeClr val="bg1"/>
                </a:solidFill>
                <a:latin typeface="+mj-lt"/>
              </a:rPr>
              <a:t>ge</a:t>
            </a:r>
            <a:r>
              <a:rPr lang="fr-BE" sz="2400" dirty="0">
                <a:solidFill>
                  <a:schemeClr val="bg1"/>
                </a:solidFill>
                <a:latin typeface="+mj-lt"/>
              </a:rPr>
              <a:t>n</a:t>
            </a:r>
            <a:r>
              <a:rPr lang="en-BE" sz="2400" dirty="0">
                <a:solidFill>
                  <a:schemeClr val="bg1"/>
                </a:solidFill>
                <a:latin typeface="+mj-lt"/>
              </a:rPr>
              <a:t>r</a:t>
            </a:r>
            <a:r>
              <a:rPr lang="fr-BE" sz="2400" dirty="0">
                <a:solidFill>
                  <a:schemeClr val="bg1"/>
                </a:solidFill>
                <a:latin typeface="+mj-lt"/>
              </a:rPr>
              <a:t>e</a:t>
            </a:r>
            <a:r>
              <a:rPr lang="nl-NL" sz="2400" dirty="0">
                <a:solidFill>
                  <a:schemeClr val="bg1"/>
                </a:solidFill>
                <a:latin typeface="+mj-lt"/>
              </a:rPr>
              <a:t> ou de comportements sexuel</a:t>
            </a:r>
            <a:r>
              <a:rPr lang="en-BE" sz="2400" dirty="0">
                <a:solidFill>
                  <a:schemeClr val="bg1"/>
                </a:solidFill>
                <a:latin typeface="+mj-lt"/>
              </a:rPr>
              <a:t>s</a:t>
            </a:r>
            <a:r>
              <a:rPr lang="nl-NL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BE" sz="2400" dirty="0" err="1">
                <a:solidFill>
                  <a:schemeClr val="bg1"/>
                </a:solidFill>
                <a:latin typeface="+mj-lt"/>
              </a:rPr>
              <a:t>inappropriés</a:t>
            </a:r>
            <a:r>
              <a:rPr lang="nl-NL" sz="2400" dirty="0">
                <a:solidFill>
                  <a:schemeClr val="bg1"/>
                </a:solidFill>
                <a:latin typeface="+mj-lt"/>
              </a:rPr>
              <a:t> ?</a:t>
            </a:r>
            <a:endParaRPr lang="en-GB" sz="2400" dirty="0">
              <a:solidFill>
                <a:schemeClr val="bg1"/>
              </a:solidFill>
              <a:latin typeface="+mj-lt"/>
              <a:cs typeface="Poppins"/>
            </a:endParaRPr>
          </a:p>
        </p:txBody>
      </p:sp>
      <p:pic>
        <p:nvPicPr>
          <p:cNvPr id="11" name="Picture 10" descr="A purple line on a black background&#10;&#10;Description automatically generated">
            <a:extLst>
              <a:ext uri="{FF2B5EF4-FFF2-40B4-BE49-F238E27FC236}">
                <a16:creationId xmlns:a16="http://schemas.microsoft.com/office/drawing/2014/main" id="{94C9A6B9-493D-9486-4417-EB97757C0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37244" y="1956505"/>
            <a:ext cx="1632946" cy="3865996"/>
          </a:xfrm>
          <a:prstGeom prst="rect">
            <a:avLst/>
          </a:prstGeom>
        </p:spPr>
      </p:pic>
      <p:pic>
        <p:nvPicPr>
          <p:cNvPr id="12" name="Picture 11" descr="A yellow line in a black background&#10;&#10;Description automatically generated">
            <a:extLst>
              <a:ext uri="{FF2B5EF4-FFF2-40B4-BE49-F238E27FC236}">
                <a16:creationId xmlns:a16="http://schemas.microsoft.com/office/drawing/2014/main" id="{0FA857B1-B677-6280-C8B0-1BDE0F953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3496">
            <a:off x="1117747" y="1081462"/>
            <a:ext cx="4588684" cy="7271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EBFEB9-0CCC-427A-825F-C2D134FAF0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47" y="1291024"/>
            <a:ext cx="3467400" cy="50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173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2280250-4562-105E-DD84-A71B27AD91C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IE" dirty="0"/>
              <a:t>Les 9 </a:t>
            </a:r>
            <a:r>
              <a:rPr lang="en-IE" dirty="0" err="1"/>
              <a:t>étapes de </a:t>
            </a:r>
            <a:r>
              <a:rPr lang="en-IE" dirty="0"/>
              <a:t>la </a:t>
            </a:r>
            <a:r>
              <a:rPr lang="en-IE" dirty="0" err="1"/>
              <a:t>réflexion sur la résolution de problèmes</a:t>
            </a:r>
            <a:endParaRPr lang="en-IE" dirty="0"/>
          </a:p>
        </p:txBody>
      </p:sp>
      <p:pic>
        <p:nvPicPr>
          <p:cNvPr id="8" name="Picture 7" descr="A purple line on a black background&#10;&#10;Description automatically generated">
            <a:extLst>
              <a:ext uri="{FF2B5EF4-FFF2-40B4-BE49-F238E27FC236}">
                <a16:creationId xmlns:a16="http://schemas.microsoft.com/office/drawing/2014/main" id="{9054CBD2-7AF9-BA9B-3BC1-8CFD92831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85821">
            <a:off x="32710" y="2119504"/>
            <a:ext cx="3528638" cy="26189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2995B48-82A4-4A12-8EFD-80FF80D938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795" y="1550373"/>
            <a:ext cx="7178662" cy="50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436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EEB10E-F68A-76AE-D1BC-0B6F647E6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Poppins"/>
              </a:rPr>
              <a:t>L'évaluation</a:t>
            </a:r>
            <a:endParaRPr lang="nl-NL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58B458D-9E09-29AD-4BC0-19E6AFB00C5B}"/>
              </a:ext>
            </a:extLst>
          </p:cNvPr>
          <p:cNvSpPr/>
          <p:nvPr/>
        </p:nvSpPr>
        <p:spPr>
          <a:xfrm>
            <a:off x="0" y="1"/>
            <a:ext cx="6246394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E3B8BBE-64F3-17D6-90BF-560333AC99E8}"/>
              </a:ext>
            </a:extLst>
          </p:cNvPr>
          <p:cNvSpPr txBox="1"/>
          <p:nvPr/>
        </p:nvSpPr>
        <p:spPr>
          <a:xfrm>
            <a:off x="547437" y="2338657"/>
            <a:ext cx="5793204" cy="401226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Wingdings" panose="020B0604020202020204" pitchFamily="34" charset="0"/>
              <a:buChar char="§"/>
            </a:pPr>
            <a:r>
              <a:rPr lang="en-BE" sz="2800" dirty="0">
                <a:solidFill>
                  <a:schemeClr val="accent6">
                    <a:lumMod val="10000"/>
                  </a:schemeClr>
                </a:solidFill>
              </a:rPr>
              <a:t>Avez-vous </a:t>
            </a:r>
            <a:r>
              <a:rPr lang="en-BE" sz="2800" dirty="0" err="1">
                <a:solidFill>
                  <a:schemeClr val="accent6">
                    <a:lumMod val="10000"/>
                  </a:schemeClr>
                </a:solidFill>
              </a:rPr>
              <a:t>appris </a:t>
            </a:r>
            <a:r>
              <a:rPr lang="en-BE" sz="2800" dirty="0">
                <a:solidFill>
                  <a:schemeClr val="accent6">
                    <a:lumMod val="10000"/>
                  </a:schemeClr>
                </a:solidFill>
              </a:rPr>
              <a:t>quelque chose </a:t>
            </a:r>
            <a:r>
              <a:rPr lang="en-US" sz="2800" dirty="0">
                <a:solidFill>
                  <a:schemeClr val="accent6">
                    <a:lumMod val="10000"/>
                  </a:schemeClr>
                </a:solidFill>
              </a:rPr>
              <a:t>? </a:t>
            </a:r>
            <a:endParaRPr lang="nl-NL" dirty="0">
              <a:solidFill>
                <a:schemeClr val="accent6">
                  <a:lumMod val="10000"/>
                </a:schemeClr>
              </a:solidFill>
              <a:cs typeface="Arial"/>
            </a:endParaRP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Wingdings" panose="020B0604020202020204" pitchFamily="34" charset="0"/>
              <a:buChar char="§"/>
            </a:pPr>
            <a:r>
              <a:rPr lang="fr-FR" sz="2800" dirty="0">
                <a:solidFill>
                  <a:schemeClr val="accent6">
                    <a:lumMod val="10000"/>
                  </a:schemeClr>
                </a:solidFill>
              </a:rPr>
              <a:t>Pensez-vous que tous les éléments ont été abordés ?</a:t>
            </a:r>
            <a:endParaRPr lang="en-BE" sz="2800" dirty="0">
              <a:solidFill>
                <a:schemeClr val="accent6">
                  <a:lumMod val="10000"/>
                </a:schemeClr>
              </a:solidFill>
            </a:endParaRP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Wingdings" panose="020B0604020202020204" pitchFamily="34" charset="0"/>
              <a:buChar char="§"/>
            </a:pPr>
            <a:r>
              <a:rPr lang="fr-FR" sz="2800" dirty="0">
                <a:solidFill>
                  <a:schemeClr val="accent6">
                    <a:lumMod val="10000"/>
                  </a:schemeClr>
                </a:solidFill>
              </a:rPr>
              <a:t>Pouvez-vous utiliser ces stratégies de réaction dans la vie quotidienne ?</a:t>
            </a:r>
            <a:endParaRPr lang="en-US" sz="2800" dirty="0">
              <a:solidFill>
                <a:schemeClr val="accent6">
                  <a:lumMod val="10000"/>
                </a:schemeClr>
              </a:solidFill>
              <a:cs typeface="Arial"/>
            </a:endParaRPr>
          </a:p>
        </p:txBody>
      </p:sp>
      <p:pic>
        <p:nvPicPr>
          <p:cNvPr id="6" name="Afbeelding 5" descr="Afbeelding met emoticon, smiley, tekenfilm, clipart&#10;&#10;Automatisch gegenereerde beschrijving">
            <a:extLst>
              <a:ext uri="{FF2B5EF4-FFF2-40B4-BE49-F238E27FC236}">
                <a16:creationId xmlns:a16="http://schemas.microsoft.com/office/drawing/2014/main" id="{F1D634B8-1942-806B-915C-24AEC3B385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77" t="8547" r="2374" b="5128"/>
          <a:stretch/>
        </p:blipFill>
        <p:spPr>
          <a:xfrm>
            <a:off x="1001128" y="827923"/>
            <a:ext cx="3221773" cy="101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3613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B8F29-390A-0A25-3538-F22EE0C4E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Merci de votre attention.</a:t>
            </a:r>
          </a:p>
        </p:txBody>
      </p:sp>
      <p:pic>
        <p:nvPicPr>
          <p:cNvPr id="3" name="Graphic 1796029151">
            <a:extLst>
              <a:ext uri="{FF2B5EF4-FFF2-40B4-BE49-F238E27FC236}">
                <a16:creationId xmlns:a16="http://schemas.microsoft.com/office/drawing/2014/main" id="{BF1ABB23-81C0-5B87-FFD2-90F3DF18E0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67677">
            <a:off x="2858265" y="3532354"/>
            <a:ext cx="6839121" cy="1638893"/>
          </a:xfrm>
          <a:prstGeom prst="rect">
            <a:avLst/>
          </a:prstGeom>
        </p:spPr>
      </p:pic>
      <p:pic>
        <p:nvPicPr>
          <p:cNvPr id="4" name="Graphic 1796029151">
            <a:extLst>
              <a:ext uri="{FF2B5EF4-FFF2-40B4-BE49-F238E27FC236}">
                <a16:creationId xmlns:a16="http://schemas.microsoft.com/office/drawing/2014/main" id="{68A20B82-67A7-D877-6F1B-E802ED857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958109" y="3786444"/>
            <a:ext cx="6968374" cy="176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38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81192-6E11-2274-AEF6-086998B16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Règlement intérieur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0FC09-4B30-ECCB-6239-D411FABCB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Espace de sécurité</a:t>
            </a:r>
          </a:p>
          <a:p>
            <a:pPr marL="252000" lvl="1" indent="0">
              <a:buClr>
                <a:srgbClr val="004EB6"/>
              </a:buClr>
              <a:buNone/>
            </a:pPr>
            <a:endParaRPr lang="en-GB" dirty="0"/>
          </a:p>
          <a:p>
            <a:pPr marL="594900" lvl="1" indent="-342900">
              <a:buClr>
                <a:srgbClr val="004EB6"/>
              </a:buClr>
            </a:pPr>
            <a:r>
              <a:rPr lang="fr-BE" sz="2400" dirty="0" err="1">
                <a:solidFill>
                  <a:schemeClr val="bg1"/>
                </a:solidFill>
                <a:cs typeface="Arial" panose="020B0604020202020204"/>
              </a:rPr>
              <a:t>Écouter </a:t>
            </a:r>
            <a:r>
              <a:rPr lang="fr-BE" sz="2400" dirty="0">
                <a:solidFill>
                  <a:schemeClr val="bg1"/>
                </a:solidFill>
                <a:cs typeface="Arial" panose="020B0604020202020204"/>
              </a:rPr>
              <a:t>avec respect</a:t>
            </a:r>
          </a:p>
          <a:p>
            <a:pPr marL="594900" lvl="1" indent="-342900">
              <a:buClr>
                <a:srgbClr val="004EB6"/>
              </a:buClr>
            </a:pPr>
            <a:r>
              <a:rPr lang="fr-BE" sz="2400" dirty="0">
                <a:solidFill>
                  <a:schemeClr val="bg1"/>
                </a:solidFill>
                <a:cs typeface="Arial" panose="020B0604020202020204"/>
              </a:rPr>
              <a:t>Ne pas </a:t>
            </a:r>
            <a:r>
              <a:rPr lang="fr-BE" sz="2400" dirty="0" err="1">
                <a:solidFill>
                  <a:schemeClr val="bg1"/>
                </a:solidFill>
                <a:cs typeface="Arial" panose="020B0604020202020204"/>
              </a:rPr>
              <a:t>juger </a:t>
            </a:r>
          </a:p>
          <a:p>
            <a:pPr marL="594900" lvl="1" indent="-342900">
              <a:buClr>
                <a:srgbClr val="004EB6"/>
              </a:buClr>
            </a:pPr>
            <a:r>
              <a:rPr lang="fr-BE" sz="2400" dirty="0">
                <a:solidFill>
                  <a:schemeClr val="bg1"/>
                </a:solidFill>
                <a:cs typeface="Arial" panose="020B0604020202020204"/>
              </a:rPr>
              <a:t>Ce qui </a:t>
            </a:r>
            <a:r>
              <a:rPr lang="fr-BE" sz="2400" dirty="0" err="1">
                <a:solidFill>
                  <a:schemeClr val="bg1"/>
                </a:solidFill>
                <a:cs typeface="Arial" panose="020B0604020202020204"/>
              </a:rPr>
              <a:t>est partagé </a:t>
            </a:r>
            <a:r>
              <a:rPr lang="fr-BE" sz="2400" dirty="0">
                <a:solidFill>
                  <a:schemeClr val="bg1"/>
                </a:solidFill>
                <a:cs typeface="Arial" panose="020B0604020202020204"/>
              </a:rPr>
              <a:t>ici </a:t>
            </a:r>
            <a:r>
              <a:rPr lang="fr-BE" sz="2400" dirty="0" err="1">
                <a:solidFill>
                  <a:schemeClr val="bg1"/>
                </a:solidFill>
                <a:cs typeface="Arial" panose="020B0604020202020204"/>
              </a:rPr>
              <a:t>reste </a:t>
            </a:r>
            <a:r>
              <a:rPr lang="fr-BE" sz="2400" dirty="0">
                <a:solidFill>
                  <a:schemeClr val="bg1"/>
                </a:solidFill>
                <a:cs typeface="Arial" panose="020B0604020202020204"/>
              </a:rPr>
              <a:t>ici</a:t>
            </a:r>
          </a:p>
          <a:p>
            <a:pPr marL="594900" lvl="1" indent="-342900">
              <a:buClr>
                <a:srgbClr val="004EB6"/>
              </a:buClr>
            </a:pPr>
            <a:r>
              <a:rPr lang="en-GB" sz="2400" dirty="0" err="1">
                <a:solidFill>
                  <a:schemeClr val="bg1"/>
                </a:solidFill>
                <a:cs typeface="Arial" panose="020B0604020202020204"/>
              </a:rPr>
              <a:t>Tout le monde </a:t>
            </a:r>
            <a:r>
              <a:rPr lang="en-GB" sz="2400" dirty="0">
                <a:solidFill>
                  <a:schemeClr val="bg1"/>
                </a:solidFill>
                <a:cs typeface="Arial" panose="020B0604020202020204"/>
              </a:rPr>
              <a:t>peut </a:t>
            </a:r>
            <a:r>
              <a:rPr lang="en-GB" sz="2400" dirty="0" err="1">
                <a:solidFill>
                  <a:schemeClr val="bg1"/>
                </a:solidFill>
                <a:cs typeface="Arial" panose="020B0604020202020204"/>
              </a:rPr>
              <a:t>partager quelque chose</a:t>
            </a:r>
            <a:r>
              <a:rPr lang="en-GB" sz="2400" dirty="0">
                <a:solidFill>
                  <a:schemeClr val="bg1"/>
                </a:solidFill>
                <a:cs typeface="Arial" panose="020B0604020202020204"/>
              </a:rPr>
              <a:t>, mais </a:t>
            </a:r>
            <a:r>
              <a:rPr lang="en-GB" sz="2400" dirty="0" err="1">
                <a:solidFill>
                  <a:schemeClr val="bg1"/>
                </a:solidFill>
                <a:cs typeface="Arial" panose="020B0604020202020204"/>
              </a:rPr>
              <a:t>personne n'est obligé de le faire</a:t>
            </a:r>
            <a:endParaRPr lang="en-US" sz="2400" dirty="0">
              <a:solidFill>
                <a:schemeClr val="bg1"/>
              </a:solidFill>
              <a:cs typeface="Arial" panose="020B0604020202020204"/>
            </a:endParaRPr>
          </a:p>
        </p:txBody>
      </p:sp>
      <p:pic>
        <p:nvPicPr>
          <p:cNvPr id="5" name="Graphic 1">
            <a:extLst>
              <a:ext uri="{FF2B5EF4-FFF2-40B4-BE49-F238E27FC236}">
                <a16:creationId xmlns:a16="http://schemas.microsoft.com/office/drawing/2014/main" id="{D98B002D-D019-17CF-81B4-81BDA426EA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390904">
            <a:off x="843146" y="2329622"/>
            <a:ext cx="2158357" cy="228384"/>
          </a:xfrm>
          <a:prstGeom prst="rect">
            <a:avLst/>
          </a:prstGeom>
        </p:spPr>
      </p:pic>
      <p:pic>
        <p:nvPicPr>
          <p:cNvPr id="4" name="Graphic 3" descr="Meeting with solid fill">
            <a:extLst>
              <a:ext uri="{FF2B5EF4-FFF2-40B4-BE49-F238E27FC236}">
                <a16:creationId xmlns:a16="http://schemas.microsoft.com/office/drawing/2014/main" id="{2C8B8A26-BFD4-688D-C655-B1ADB1ACFE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64346" y="3568547"/>
            <a:ext cx="3324531" cy="332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39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35320-AB44-0179-58DA-6DF409A8D4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Leçon 5 : Stratégies de </a:t>
            </a:r>
            <a:r>
              <a:rPr lang="fr-BE" dirty="0"/>
              <a:t>réaction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97C29-63D8-3462-4C3A-724AC08CF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5</a:t>
            </a:fld>
            <a:endParaRPr lang="en-IE"/>
          </a:p>
        </p:txBody>
      </p:sp>
      <p:pic>
        <p:nvPicPr>
          <p:cNvPr id="7" name="Graphic 1">
            <a:extLst>
              <a:ext uri="{FF2B5EF4-FFF2-40B4-BE49-F238E27FC236}">
                <a16:creationId xmlns:a16="http://schemas.microsoft.com/office/drawing/2014/main" id="{4E7A85E1-650C-8BAD-490E-9FEECBC76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01629">
            <a:off x="5059362" y="3629078"/>
            <a:ext cx="207327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39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81192-6E11-2274-AEF6-086998B16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3200" dirty="0" err="1"/>
              <a:t>Résolution de problèmes</a:t>
            </a:r>
            <a:endParaRPr lang="en-IE" sz="3200" dirty="0"/>
          </a:p>
        </p:txBody>
      </p:sp>
      <p:pic>
        <p:nvPicPr>
          <p:cNvPr id="21" name="Picture 20" descr="A purple line on a black background&#10;&#10;Description automatically generated">
            <a:extLst>
              <a:ext uri="{FF2B5EF4-FFF2-40B4-BE49-F238E27FC236}">
                <a16:creationId xmlns:a16="http://schemas.microsoft.com/office/drawing/2014/main" id="{A4F13E7C-0221-2471-1AC7-681BA53D9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85821">
            <a:off x="-107276" y="1830272"/>
            <a:ext cx="2946829" cy="23229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D9DB23-752D-4DC1-AE8A-2CB95B734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713" y="1975312"/>
            <a:ext cx="9183570" cy="399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44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35320-AB44-0179-58DA-6DF409A8D4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La méthode </a:t>
            </a:r>
            <a:r>
              <a:rPr lang="fr-BE" dirty="0"/>
              <a:t>CEV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35C91-676B-9B32-B49E-26FD8C344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594F-599E-4C18-B383-E288473ACDC0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97C29-63D8-3462-4C3A-724AC08CF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BB13-D5A4-474B-BE0A-E538989FB095}" type="slidenum">
              <a:rPr lang="en-IE" smtClean="0"/>
              <a:t>7</a:t>
            </a:fld>
            <a:endParaRPr lang="en-IE"/>
          </a:p>
        </p:txBody>
      </p:sp>
      <p:pic>
        <p:nvPicPr>
          <p:cNvPr id="7" name="Graphic 1">
            <a:extLst>
              <a:ext uri="{FF2B5EF4-FFF2-40B4-BE49-F238E27FC236}">
                <a16:creationId xmlns:a16="http://schemas.microsoft.com/office/drawing/2014/main" id="{4E7A85E1-650C-8BAD-490E-9FEECBC76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01629">
            <a:off x="4851473" y="3654745"/>
            <a:ext cx="2520062" cy="61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014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yellow line on a black background&#10;&#10;Description automatically generated">
            <a:extLst>
              <a:ext uri="{FF2B5EF4-FFF2-40B4-BE49-F238E27FC236}">
                <a16:creationId xmlns:a16="http://schemas.microsoft.com/office/drawing/2014/main" id="{3ADD3CA4-D3EC-3AC3-6394-043E8880C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554" y="4671462"/>
            <a:ext cx="2623610" cy="653752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70E014B8-CE0A-09F0-923D-4CFF6A130C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525" y="1712913"/>
            <a:ext cx="9563100" cy="2387600"/>
          </a:xfrm>
        </p:spPr>
        <p:txBody>
          <a:bodyPr>
            <a:normAutofit/>
          </a:bodyPr>
          <a:lstStyle/>
          <a:p>
            <a:pPr algn="l"/>
            <a:r>
              <a:rPr lang="en-GB" sz="4400" dirty="0">
                <a:solidFill>
                  <a:schemeClr val="bg1"/>
                </a:solidFill>
                <a:ea typeface="+mn-ea"/>
                <a:cs typeface="Arial" panose="020B0604020202020204"/>
              </a:rPr>
              <a:t>Que </a:t>
            </a:r>
            <a:r>
              <a:rPr lang="en-GB" sz="4400" dirty="0" err="1">
                <a:solidFill>
                  <a:schemeClr val="bg1"/>
                </a:solidFill>
                <a:ea typeface="+mn-ea"/>
                <a:cs typeface="Arial" panose="020B0604020202020204"/>
              </a:rPr>
              <a:t>signifie</a:t>
            </a:r>
            <a:r>
              <a:rPr lang="en-GB" sz="4400" dirty="0">
                <a:solidFill>
                  <a:schemeClr val="bg1"/>
                </a:solidFill>
                <a:ea typeface="+mn-ea"/>
                <a:cs typeface="Arial" panose="020B0604020202020204"/>
              </a:rPr>
              <a:t> pour </a:t>
            </a:r>
            <a:r>
              <a:rPr lang="en-GB" sz="4400" dirty="0" err="1">
                <a:solidFill>
                  <a:schemeClr val="bg1"/>
                </a:solidFill>
                <a:ea typeface="+mn-ea"/>
                <a:cs typeface="Arial" panose="020B0604020202020204"/>
              </a:rPr>
              <a:t>vous</a:t>
            </a:r>
            <a:r>
              <a:rPr lang="en-GB" sz="4400" dirty="0">
                <a:solidFill>
                  <a:schemeClr val="bg1"/>
                </a:solidFill>
                <a:ea typeface="+mn-ea"/>
                <a:cs typeface="Arial" panose="020B0604020202020204"/>
              </a:rPr>
              <a:t> un </a:t>
            </a:r>
            <a:r>
              <a:rPr lang="en-GB" sz="4400" dirty="0" err="1">
                <a:solidFill>
                  <a:schemeClr val="bg1"/>
                </a:solidFill>
                <a:ea typeface="+mn-ea"/>
                <a:cs typeface="Arial" panose="020B0604020202020204"/>
              </a:rPr>
              <a:t>comportement</a:t>
            </a:r>
            <a:r>
              <a:rPr lang="en-GB" sz="4400" dirty="0">
                <a:solidFill>
                  <a:schemeClr val="bg1"/>
                </a:solidFill>
                <a:ea typeface="+mn-ea"/>
                <a:cs typeface="Arial" panose="020B0604020202020204"/>
              </a:rPr>
              <a:t> (</a:t>
            </a:r>
            <a:r>
              <a:rPr lang="en-GB" sz="4400" dirty="0" err="1">
                <a:solidFill>
                  <a:schemeClr val="bg1"/>
                </a:solidFill>
                <a:ea typeface="+mn-ea"/>
                <a:cs typeface="Arial" panose="020B0604020202020204"/>
              </a:rPr>
              <a:t>sexuel</a:t>
            </a:r>
            <a:r>
              <a:rPr lang="en-GB" sz="4400" dirty="0">
                <a:solidFill>
                  <a:schemeClr val="bg1"/>
                </a:solidFill>
                <a:ea typeface="+mn-ea"/>
                <a:cs typeface="Arial" panose="020B0604020202020204"/>
              </a:rPr>
              <a:t>) </a:t>
            </a:r>
            <a:r>
              <a:rPr lang="en-BE" sz="4400" dirty="0" err="1">
                <a:solidFill>
                  <a:schemeClr val="bg1"/>
                </a:solidFill>
                <a:ea typeface="+mn-ea"/>
                <a:cs typeface="Arial" panose="020B0604020202020204"/>
              </a:rPr>
              <a:t>inapproprié</a:t>
            </a:r>
            <a:r>
              <a:rPr lang="en-GB" sz="4400" dirty="0">
                <a:solidFill>
                  <a:schemeClr val="bg1"/>
                </a:solidFill>
                <a:ea typeface="+mn-ea"/>
                <a:cs typeface="Arial" panose="020B0604020202020204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545986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D27CD3D0-0C61-C0ED-F2A6-AA84129EF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147637"/>
            <a:ext cx="10515600" cy="995363"/>
          </a:xfrm>
        </p:spPr>
        <p:txBody>
          <a:bodyPr>
            <a:normAutofit/>
          </a:bodyPr>
          <a:lstStyle/>
          <a:p>
            <a:r>
              <a:rPr lang="en-US" sz="2800" dirty="0"/>
              <a:t>Qu'est-ce qu'un </a:t>
            </a:r>
            <a:r>
              <a:rPr lang="en-GB" sz="2800" b="1" dirty="0"/>
              <a:t>comportement (</a:t>
            </a:r>
            <a:r>
              <a:rPr lang="en-GB" sz="2800" b="1" dirty="0" err="1"/>
              <a:t>sexue</a:t>
            </a:r>
            <a:r>
              <a:rPr lang="en-BE" sz="2800" b="1" dirty="0"/>
              <a:t>l</a:t>
            </a:r>
            <a:r>
              <a:rPr lang="en-GB" sz="2800" b="1" dirty="0"/>
              <a:t>) </a:t>
            </a:r>
            <a:r>
              <a:rPr lang="en-BE" sz="2800" b="1" dirty="0" err="1"/>
              <a:t>i</a:t>
            </a:r>
            <a:r>
              <a:rPr lang="fr-BE" sz="2800" b="1" dirty="0"/>
              <a:t>n</a:t>
            </a:r>
            <a:r>
              <a:rPr lang="en-BE" sz="2800" b="1" dirty="0"/>
              <a:t>a</a:t>
            </a:r>
            <a:r>
              <a:rPr lang="fr-BE" sz="2800" b="1" dirty="0"/>
              <a:t>p</a:t>
            </a:r>
            <a:r>
              <a:rPr lang="en-BE" sz="2800" b="1" dirty="0" err="1"/>
              <a:t>p</a:t>
            </a:r>
            <a:r>
              <a:rPr lang="en-BE" sz="2800" dirty="0" err="1"/>
              <a:t>roprié</a:t>
            </a:r>
            <a:r>
              <a:rPr lang="en-GB" sz="2800" b="1" dirty="0"/>
              <a:t> </a:t>
            </a:r>
            <a:r>
              <a:rPr lang="en-GB" sz="2800" dirty="0"/>
              <a:t>?</a:t>
            </a:r>
            <a:endParaRPr lang="en-US" sz="3600" dirty="0"/>
          </a:p>
        </p:txBody>
      </p:sp>
      <p:pic>
        <p:nvPicPr>
          <p:cNvPr id="6" name="Graphic 5" descr="Traffic light with solid fill">
            <a:extLst>
              <a:ext uri="{FF2B5EF4-FFF2-40B4-BE49-F238E27FC236}">
                <a16:creationId xmlns:a16="http://schemas.microsoft.com/office/drawing/2014/main" id="{E2EC1EE2-D9CF-5CB4-EB5B-DF3AD07E4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1475" y="1849845"/>
            <a:ext cx="3395663" cy="33956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61B91-B362-8644-716A-23723884A0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9586" y="1776414"/>
            <a:ext cx="7105650" cy="419576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BE" sz="7200" b="1" dirty="0">
                <a:solidFill>
                  <a:schemeClr val="bg1"/>
                </a:solidFill>
              </a:rPr>
              <a:t>SANS TOUCHER</a:t>
            </a:r>
            <a:r>
              <a:rPr lang="nl-NL" sz="7200" b="1" dirty="0">
                <a:solidFill>
                  <a:schemeClr val="bg1"/>
                </a:solidFill>
              </a:rPr>
              <a:t> </a:t>
            </a:r>
            <a:r>
              <a:rPr lang="nl-NL" sz="7200" dirty="0">
                <a:solidFill>
                  <a:schemeClr val="bg1"/>
                </a:solidFill>
              </a:rPr>
              <a:t>: harcèlement sexuel sans contact physique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BE" sz="7200" dirty="0">
              <a:solidFill>
                <a:schemeClr val="bg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BE" sz="7200" dirty="0" err="1">
                <a:solidFill>
                  <a:schemeClr val="bg1"/>
                </a:solidFill>
              </a:rPr>
              <a:t>Commentaires</a:t>
            </a:r>
            <a:r>
              <a:rPr lang="en-BE" sz="7200" dirty="0">
                <a:solidFill>
                  <a:schemeClr val="bg1"/>
                </a:solidFill>
              </a:rPr>
              <a:t> </a:t>
            </a:r>
            <a:r>
              <a:rPr lang="en-BE" sz="7200" dirty="0" err="1">
                <a:solidFill>
                  <a:schemeClr val="bg1"/>
                </a:solidFill>
              </a:rPr>
              <a:t>sexuels</a:t>
            </a:r>
            <a:endParaRPr lang="nl-NL" sz="7200" dirty="0">
              <a:solidFill>
                <a:schemeClr val="bg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BE" sz="7200" dirty="0">
                <a:solidFill>
                  <a:schemeClr val="bg1"/>
                </a:solidFill>
              </a:rPr>
              <a:t>Insinuations </a:t>
            </a:r>
            <a:r>
              <a:rPr lang="nl-NL" sz="7200" dirty="0">
                <a:solidFill>
                  <a:schemeClr val="bg1"/>
                </a:solidFill>
              </a:rPr>
              <a:t>ou blagues </a:t>
            </a:r>
            <a:r>
              <a:rPr lang="en-BE" sz="7200" dirty="0">
                <a:solidFill>
                  <a:schemeClr val="bg1"/>
                </a:solidFill>
              </a:rPr>
              <a:t>à </a:t>
            </a:r>
            <a:r>
              <a:rPr lang="en-BE" sz="7200" dirty="0" err="1">
                <a:solidFill>
                  <a:schemeClr val="bg1"/>
                </a:solidFill>
              </a:rPr>
              <a:t>caractère</a:t>
            </a:r>
            <a:r>
              <a:rPr lang="en-BE" sz="7200" dirty="0">
                <a:solidFill>
                  <a:schemeClr val="bg1"/>
                </a:solidFill>
              </a:rPr>
              <a:t> </a:t>
            </a:r>
            <a:r>
              <a:rPr lang="nl-NL" sz="7200" dirty="0">
                <a:solidFill>
                  <a:schemeClr val="bg1"/>
                </a:solidFill>
              </a:rPr>
              <a:t>sexuel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7200" dirty="0">
                <a:solidFill>
                  <a:schemeClr val="bg1"/>
                </a:solidFill>
              </a:rPr>
              <a:t>Regarder quelqu'un de manière sexuelle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7200" dirty="0">
                <a:solidFill>
                  <a:schemeClr val="bg1"/>
                </a:solidFill>
              </a:rPr>
              <a:t>Montrer des parties intimes du corps nues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nl-NL" sz="72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7200" b="1" dirty="0">
                <a:solidFill>
                  <a:schemeClr val="bg1"/>
                </a:solidFill>
              </a:rPr>
              <a:t>CONTACT </a:t>
            </a:r>
            <a:r>
              <a:rPr lang="en-BE" sz="7200" b="1" dirty="0">
                <a:solidFill>
                  <a:schemeClr val="bg1"/>
                </a:solidFill>
              </a:rPr>
              <a:t>PHYSIQUE</a:t>
            </a:r>
            <a:r>
              <a:rPr lang="nl-NL" sz="7200" b="1" dirty="0">
                <a:solidFill>
                  <a:schemeClr val="bg1"/>
                </a:solidFill>
              </a:rPr>
              <a:t> </a:t>
            </a:r>
            <a:r>
              <a:rPr lang="nl-NL" sz="7200" dirty="0">
                <a:solidFill>
                  <a:schemeClr val="bg1"/>
                </a:solidFill>
              </a:rPr>
              <a:t>: contact physique sexuel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7200" dirty="0">
              <a:solidFill>
                <a:schemeClr val="bg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7200" dirty="0">
                <a:solidFill>
                  <a:schemeClr val="bg1"/>
                </a:solidFill>
              </a:rPr>
              <a:t>Abus sexuels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7200" dirty="0">
                <a:solidFill>
                  <a:schemeClr val="bg1"/>
                </a:solidFill>
              </a:rPr>
              <a:t>Également connu sous le nom de violation de l'intégrité sexuelle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BE" sz="7200" dirty="0">
                <a:solidFill>
                  <a:schemeClr val="bg1"/>
                </a:solidFill>
              </a:rPr>
              <a:t>Toucher, caresses ou baisers non désirés</a:t>
            </a:r>
            <a:endParaRPr lang="en-GB" sz="7200" dirty="0">
              <a:solidFill>
                <a:schemeClr val="bg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7200" dirty="0">
                <a:solidFill>
                  <a:schemeClr val="bg1"/>
                </a:solidFill>
              </a:rPr>
              <a:t>Violence sexuelle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7200" dirty="0">
                <a:solidFill>
                  <a:schemeClr val="bg1"/>
                </a:solidFill>
              </a:rPr>
              <a:t>Également connu sous le nom de viol </a:t>
            </a:r>
          </a:p>
          <a:p>
            <a:pPr marL="0" indent="0">
              <a:lnSpc>
                <a:spcPct val="120000"/>
              </a:lnSpc>
              <a:buNone/>
            </a:pPr>
            <a:endParaRPr lang="nl-NL" sz="7200" dirty="0">
              <a:solidFill>
                <a:schemeClr val="bg1"/>
              </a:solidFill>
            </a:endParaRPr>
          </a:p>
          <a:p>
            <a:endParaRPr lang="en-GB" sz="2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5DE01F-6163-2F63-7A72-B296B2043F55}"/>
              </a:ext>
            </a:extLst>
          </p:cNvPr>
          <p:cNvSpPr txBox="1"/>
          <p:nvPr/>
        </p:nvSpPr>
        <p:spPr>
          <a:xfrm>
            <a:off x="666750" y="969080"/>
            <a:ext cx="9353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E" sz="1800" dirty="0">
                <a:solidFill>
                  <a:schemeClr val="bg1"/>
                </a:solidFill>
              </a:rPr>
              <a:t>Terme générique désignant toutes les formes d'interaction </a:t>
            </a:r>
            <a:r>
              <a:rPr lang="en-GB" sz="1800" dirty="0">
                <a:solidFill>
                  <a:schemeClr val="bg1"/>
                </a:solidFill>
              </a:rPr>
              <a:t>(</a:t>
            </a:r>
            <a:r>
              <a:rPr lang="en-BE" sz="1800" dirty="0">
                <a:solidFill>
                  <a:schemeClr val="bg1"/>
                </a:solidFill>
              </a:rPr>
              <a:t>sexuelle</a:t>
            </a:r>
            <a:r>
              <a:rPr lang="en-GB" sz="1800" dirty="0">
                <a:solidFill>
                  <a:schemeClr val="bg1"/>
                </a:solidFill>
              </a:rPr>
              <a:t>) </a:t>
            </a:r>
            <a:r>
              <a:rPr lang="en-BE" sz="1800" dirty="0">
                <a:solidFill>
                  <a:schemeClr val="bg1"/>
                </a:solidFill>
              </a:rPr>
              <a:t>où les limites d'une personne ne sont pas respectées. Le consentement mutuel fait défaut. </a:t>
            </a:r>
            <a:endParaRPr lang="en-GB" sz="1800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7487C4-300E-A21D-1906-D879A4831730}"/>
              </a:ext>
            </a:extLst>
          </p:cNvPr>
          <p:cNvSpPr txBox="1"/>
          <p:nvPr/>
        </p:nvSpPr>
        <p:spPr>
          <a:xfrm>
            <a:off x="7743825" y="5170721"/>
            <a:ext cx="4019550" cy="17238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BE" sz="1800" i="1" dirty="0">
                <a:solidFill>
                  <a:schemeClr val="bg1"/>
                </a:solidFill>
              </a:rPr>
              <a:t>Les </a:t>
            </a:r>
            <a:r>
              <a:rPr lang="en-BE" sz="1800" i="1" dirty="0" err="1">
                <a:solidFill>
                  <a:schemeClr val="bg1"/>
                </a:solidFill>
              </a:rPr>
              <a:t>compo</a:t>
            </a:r>
            <a:r>
              <a:rPr lang="en-BE" i="1" dirty="0" err="1">
                <a:solidFill>
                  <a:schemeClr val="bg1"/>
                </a:solidFill>
              </a:rPr>
              <a:t>rtements</a:t>
            </a:r>
            <a:r>
              <a:rPr lang="en-BE" i="1" dirty="0">
                <a:solidFill>
                  <a:schemeClr val="bg1"/>
                </a:solidFill>
              </a:rPr>
              <a:t> s</a:t>
            </a:r>
            <a:r>
              <a:rPr lang="fr-BE" i="1" dirty="0">
                <a:solidFill>
                  <a:schemeClr val="bg1"/>
                </a:solidFill>
              </a:rPr>
              <a:t>e</a:t>
            </a:r>
            <a:r>
              <a:rPr lang="en-BE" i="1" dirty="0">
                <a:solidFill>
                  <a:schemeClr val="bg1"/>
                </a:solidFill>
              </a:rPr>
              <a:t>x</a:t>
            </a:r>
            <a:r>
              <a:rPr lang="fr-BE" i="1" dirty="0">
                <a:solidFill>
                  <a:schemeClr val="bg1"/>
                </a:solidFill>
              </a:rPr>
              <a:t>u</a:t>
            </a:r>
            <a:r>
              <a:rPr lang="en-BE" i="1" dirty="0">
                <a:solidFill>
                  <a:schemeClr val="bg1"/>
                </a:solidFill>
              </a:rPr>
              <a:t>e</a:t>
            </a:r>
            <a:r>
              <a:rPr lang="fr-BE" i="1" dirty="0">
                <a:solidFill>
                  <a:schemeClr val="bg1"/>
                </a:solidFill>
              </a:rPr>
              <a:t>l</a:t>
            </a:r>
            <a:r>
              <a:rPr lang="en-BE" i="1" dirty="0">
                <a:solidFill>
                  <a:schemeClr val="bg1"/>
                </a:solidFill>
              </a:rPr>
              <a:t>s </a:t>
            </a:r>
            <a:r>
              <a:rPr lang="fr-BE" i="1" dirty="0">
                <a:solidFill>
                  <a:schemeClr val="bg1"/>
                </a:solidFill>
              </a:rPr>
              <a:t>i</a:t>
            </a:r>
            <a:r>
              <a:rPr lang="en-BE" i="1" dirty="0">
                <a:solidFill>
                  <a:schemeClr val="bg1"/>
                </a:solidFill>
              </a:rPr>
              <a:t>n</a:t>
            </a:r>
            <a:r>
              <a:rPr lang="fr-BE" i="1" dirty="0">
                <a:solidFill>
                  <a:schemeClr val="bg1"/>
                </a:solidFill>
              </a:rPr>
              <a:t>a</a:t>
            </a:r>
            <a:r>
              <a:rPr lang="en-BE" i="1" dirty="0">
                <a:solidFill>
                  <a:schemeClr val="bg1"/>
                </a:solidFill>
              </a:rPr>
              <a:t>p</a:t>
            </a:r>
            <a:r>
              <a:rPr lang="fr-BE" i="1" dirty="0">
                <a:solidFill>
                  <a:schemeClr val="bg1"/>
                </a:solidFill>
              </a:rPr>
              <a:t>p</a:t>
            </a:r>
            <a:r>
              <a:rPr lang="en-BE" i="1" dirty="0">
                <a:solidFill>
                  <a:schemeClr val="bg1"/>
                </a:solidFill>
              </a:rPr>
              <a:t>r</a:t>
            </a:r>
            <a:r>
              <a:rPr lang="fr-BE" i="1" dirty="0">
                <a:solidFill>
                  <a:schemeClr val="bg1"/>
                </a:solidFill>
              </a:rPr>
              <a:t>o</a:t>
            </a:r>
            <a:r>
              <a:rPr lang="en-BE" i="1" dirty="0">
                <a:solidFill>
                  <a:schemeClr val="bg1"/>
                </a:solidFill>
              </a:rPr>
              <a:t>p</a:t>
            </a:r>
            <a:r>
              <a:rPr lang="fr-BE" i="1" dirty="0">
                <a:solidFill>
                  <a:schemeClr val="bg1"/>
                </a:solidFill>
              </a:rPr>
              <a:t>r</a:t>
            </a:r>
            <a:r>
              <a:rPr lang="en-BE" i="1" dirty="0" err="1">
                <a:solidFill>
                  <a:schemeClr val="bg1"/>
                </a:solidFill>
              </a:rPr>
              <a:t>i</a:t>
            </a:r>
            <a:r>
              <a:rPr lang="fr-BE" i="1" dirty="0">
                <a:solidFill>
                  <a:schemeClr val="bg1"/>
                </a:solidFill>
              </a:rPr>
              <a:t>é</a:t>
            </a:r>
            <a:r>
              <a:rPr lang="en-BE" i="1" dirty="0">
                <a:solidFill>
                  <a:schemeClr val="bg1"/>
                </a:solidFill>
              </a:rPr>
              <a:t>s</a:t>
            </a:r>
            <a:r>
              <a:rPr lang="fr-BE" sz="1800" i="1" dirty="0">
                <a:solidFill>
                  <a:schemeClr val="bg1"/>
                </a:solidFill>
              </a:rPr>
              <a:t> </a:t>
            </a:r>
            <a:r>
              <a:rPr lang="nl-NL" sz="1800" i="1" dirty="0" err="1">
                <a:solidFill>
                  <a:schemeClr val="bg1"/>
                </a:solidFill>
              </a:rPr>
              <a:t>relèvent</a:t>
            </a:r>
            <a:r>
              <a:rPr lang="nl-NL" sz="1800" i="1" dirty="0">
                <a:solidFill>
                  <a:schemeClr val="bg1"/>
                </a:solidFill>
              </a:rPr>
              <a:t> de la </a:t>
            </a:r>
            <a:r>
              <a:rPr lang="nl-NL" sz="1800" i="1" dirty="0" err="1">
                <a:solidFill>
                  <a:schemeClr val="bg1"/>
                </a:solidFill>
              </a:rPr>
              <a:t>violence</a:t>
            </a:r>
            <a:r>
              <a:rPr lang="nl-NL" sz="1800" i="1" dirty="0">
                <a:solidFill>
                  <a:schemeClr val="bg1"/>
                </a:solidFill>
              </a:rPr>
              <a:t> </a:t>
            </a:r>
            <a:r>
              <a:rPr lang="en-BE" i="1" dirty="0" err="1">
                <a:solidFill>
                  <a:schemeClr val="bg1"/>
                </a:solidFill>
              </a:rPr>
              <a:t>basée</a:t>
            </a:r>
            <a:r>
              <a:rPr lang="nl-NL" sz="1800" i="1" dirty="0">
                <a:solidFill>
                  <a:schemeClr val="bg1"/>
                </a:solidFill>
              </a:rPr>
              <a:t> </a:t>
            </a:r>
            <a:r>
              <a:rPr lang="nl-NL" sz="1800" i="1" dirty="0" err="1">
                <a:solidFill>
                  <a:schemeClr val="bg1"/>
                </a:solidFill>
              </a:rPr>
              <a:t>sur</a:t>
            </a:r>
            <a:r>
              <a:rPr lang="nl-NL" sz="1800" i="1" dirty="0">
                <a:solidFill>
                  <a:schemeClr val="bg1"/>
                </a:solidFill>
              </a:rPr>
              <a:t> </a:t>
            </a:r>
            <a:r>
              <a:rPr lang="nl-NL" sz="1800" i="1" dirty="0" err="1">
                <a:solidFill>
                  <a:schemeClr val="bg1"/>
                </a:solidFill>
              </a:rPr>
              <a:t>le</a:t>
            </a:r>
            <a:r>
              <a:rPr lang="nl-NL" sz="1800" i="1" dirty="0">
                <a:solidFill>
                  <a:schemeClr val="bg1"/>
                </a:solidFill>
              </a:rPr>
              <a:t> genre </a:t>
            </a:r>
            <a:r>
              <a:rPr lang="nl-NL" i="1" dirty="0" err="1">
                <a:solidFill>
                  <a:schemeClr val="bg1"/>
                </a:solidFill>
              </a:rPr>
              <a:t>s'ils</a:t>
            </a:r>
            <a:r>
              <a:rPr lang="nl-NL" i="1" dirty="0">
                <a:solidFill>
                  <a:schemeClr val="bg1"/>
                </a:solidFill>
              </a:rPr>
              <a:t> </a:t>
            </a:r>
            <a:r>
              <a:rPr lang="nl-NL" sz="1800" i="1" dirty="0" err="1">
                <a:solidFill>
                  <a:schemeClr val="bg1"/>
                </a:solidFill>
              </a:rPr>
              <a:t>sont</a:t>
            </a:r>
            <a:r>
              <a:rPr lang="nl-NL" sz="1800" i="1" dirty="0">
                <a:solidFill>
                  <a:schemeClr val="bg1"/>
                </a:solidFill>
              </a:rPr>
              <a:t> </a:t>
            </a:r>
            <a:r>
              <a:rPr lang="nl-NL" i="1">
                <a:solidFill>
                  <a:schemeClr val="bg1"/>
                </a:solidFill>
              </a:rPr>
              <a:t>dirigés</a:t>
            </a:r>
            <a:r>
              <a:rPr lang="nl-NL" sz="1800" i="1">
                <a:solidFill>
                  <a:schemeClr val="bg1"/>
                </a:solidFill>
              </a:rPr>
              <a:t> </a:t>
            </a:r>
            <a:r>
              <a:rPr lang="nl-NL" sz="1800" i="1" dirty="0" err="1">
                <a:solidFill>
                  <a:schemeClr val="bg1"/>
                </a:solidFill>
              </a:rPr>
              <a:t>contre</a:t>
            </a:r>
            <a:r>
              <a:rPr lang="nl-NL" sz="1800" i="1" dirty="0">
                <a:solidFill>
                  <a:schemeClr val="bg1"/>
                </a:solidFill>
              </a:rPr>
              <a:t> </a:t>
            </a:r>
            <a:r>
              <a:rPr lang="nl-NL" sz="1800" i="1" dirty="0" err="1">
                <a:solidFill>
                  <a:schemeClr val="bg1"/>
                </a:solidFill>
              </a:rPr>
              <a:t>une</a:t>
            </a:r>
            <a:r>
              <a:rPr lang="nl-NL" sz="1800" i="1" dirty="0">
                <a:solidFill>
                  <a:schemeClr val="bg1"/>
                </a:solidFill>
              </a:rPr>
              <a:t> personne en raison de son </a:t>
            </a:r>
            <a:r>
              <a:rPr lang="en-BE" i="1" dirty="0">
                <a:solidFill>
                  <a:schemeClr val="bg1"/>
                </a:solidFill>
              </a:rPr>
              <a:t>genre</a:t>
            </a:r>
            <a:r>
              <a:rPr lang="nl-NL" sz="1800" i="1" dirty="0">
                <a:solidFill>
                  <a:schemeClr val="bg1"/>
                </a:solidFill>
              </a:rPr>
              <a:t>.</a:t>
            </a:r>
            <a:endParaRPr lang="en-GB" sz="1800" i="1" dirty="0">
              <a:solidFill>
                <a:schemeClr val="bg1"/>
              </a:solidFill>
            </a:endParaRPr>
          </a:p>
        </p:txBody>
      </p:sp>
      <p:pic>
        <p:nvPicPr>
          <p:cNvPr id="19" name="Picture 18" descr="A purple line on a black background&#10;&#10;Description automatically generated">
            <a:extLst>
              <a:ext uri="{FF2B5EF4-FFF2-40B4-BE49-F238E27FC236}">
                <a16:creationId xmlns:a16="http://schemas.microsoft.com/office/drawing/2014/main" id="{13362852-A3DE-E82E-B7F7-A492DC077F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59493">
            <a:off x="-620297" y="2491447"/>
            <a:ext cx="3171390" cy="235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77726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_PlanInternational">
  <a:themeElements>
    <a:clrScheme name="Plan International">
      <a:dk1>
        <a:srgbClr val="000000"/>
      </a:dk1>
      <a:lt1>
        <a:sysClr val="window" lastClr="FFFFFF"/>
      </a:lt1>
      <a:dk2>
        <a:srgbClr val="0072CE"/>
      </a:dk2>
      <a:lt2>
        <a:srgbClr val="D9D9D6"/>
      </a:lt2>
      <a:accent1>
        <a:srgbClr val="58CAE7"/>
      </a:accent1>
      <a:accent2>
        <a:srgbClr val="9900FF"/>
      </a:accent2>
      <a:accent3>
        <a:srgbClr val="FFD500"/>
      </a:accent3>
      <a:accent4>
        <a:srgbClr val="ED632F"/>
      </a:accent4>
      <a:accent5>
        <a:srgbClr val="243C4B"/>
      </a:accent5>
      <a:accent6>
        <a:srgbClr val="DC0080"/>
      </a:accent6>
      <a:hlink>
        <a:srgbClr val="9900FF"/>
      </a:hlink>
      <a:folHlink>
        <a:srgbClr val="ED632F"/>
      </a:folHlink>
    </a:clrScheme>
    <a:fontScheme name="Plan International">
      <a:majorFont>
        <a:latin typeface="Poppin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anded_PowerPoint_Template_English" id="{5FBF3D36-23D2-461F-B572-F3CD06A3EB54}" vid="{C57F0AF2-2C28-403E-B4E1-7B4E3DC492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56C96A2F7C19428F7F810FC83EE140" ma:contentTypeVersion="17" ma:contentTypeDescription="Create a new document." ma:contentTypeScope="" ma:versionID="d406d36f5d720efd341a8a01a18a8b80">
  <xsd:schema xmlns:xsd="http://www.w3.org/2001/XMLSchema" xmlns:xs="http://www.w3.org/2001/XMLSchema" xmlns:p="http://schemas.microsoft.com/office/2006/metadata/properties" xmlns:ns2="aac01ec9-ef68-474d-9558-d1839130a839" xmlns:ns3="e93e13c3-be3d-432c-84a5-b7c1a59f30c7" targetNamespace="http://schemas.microsoft.com/office/2006/metadata/properties" ma:root="true" ma:fieldsID="15f675d158d908010510f6e0a3425116" ns2:_="" ns3:_="">
    <xsd:import namespace="aac01ec9-ef68-474d-9558-d1839130a839"/>
    <xsd:import namespace="e93e13c3-be3d-432c-84a5-b7c1a59f30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01ec9-ef68-474d-9558-d1839130a8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0109c95-c5a9-46e1-a049-74d4c705e3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3e13c3-be3d-432c-84a5-b7c1a59f30c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346e738-b0b1-4a9c-b9b7-ea188af30c2d}" ma:internalName="TaxCatchAll" ma:showField="CatchAllData" ma:web="e93e13c3-be3d-432c-84a5-b7c1a59f30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3e13c3-be3d-432c-84a5-b7c1a59f30c7" xsi:nil="true"/>
    <lcf76f155ced4ddcb4097134ff3c332f xmlns="aac01ec9-ef68-474d-9558-d1839130a83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D83860D-9B7C-4CE9-9D20-86B11D0550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975C2A-CF5B-4D8D-974A-75075ADED9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c01ec9-ef68-474d-9558-d1839130a839"/>
    <ds:schemaRef ds:uri="e93e13c3-be3d-432c-84a5-b7c1a59f30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AD8446A-BCE2-4A6F-9C97-09C34B3310CF}">
  <ds:schemaRefs>
    <ds:schemaRef ds:uri="e93e13c3-be3d-432c-84a5-b7c1a59f30c7"/>
    <ds:schemaRef ds:uri="http://purl.org/dc/terms/"/>
    <ds:schemaRef ds:uri="http://schemas.openxmlformats.org/package/2006/metadata/core-properties"/>
    <ds:schemaRef ds:uri="aac01ec9-ef68-474d-9558-d1839130a839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</TotalTime>
  <Words>1216</Words>
  <Application>Microsoft Office PowerPoint</Application>
  <PresentationFormat>Widescreen</PresentationFormat>
  <Paragraphs>141</Paragraphs>
  <Slides>31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Theme_PlanInternational</vt:lpstr>
      <vt:lpstr>Le pouvoir du sport : Le genre en mouvement</vt:lpstr>
      <vt:lpstr>Vue d'ensemble</vt:lpstr>
      <vt:lpstr>PowerPoint Presentation</vt:lpstr>
      <vt:lpstr>Règlement intérieur </vt:lpstr>
      <vt:lpstr>Leçon 5 : Stratégies de réaction</vt:lpstr>
      <vt:lpstr>Résolution de problèmes</vt:lpstr>
      <vt:lpstr>La méthode CEV</vt:lpstr>
      <vt:lpstr>Que signifie pour vous un comportement (sexuel) inapproprié ?</vt:lpstr>
      <vt:lpstr>Qu'est-ce qu'un comportement (sexuel) inapproprié ?</vt:lpstr>
      <vt:lpstr>Comment reconnaître un comportement sexuel inapproprié ?</vt:lpstr>
      <vt:lpstr>Pour commencer</vt:lpstr>
      <vt:lpstr>CAS 1</vt:lpstr>
      <vt:lpstr>CAS 2</vt:lpstr>
      <vt:lpstr>CAS 3</vt:lpstr>
      <vt:lpstr>PowerPoint Presentation</vt:lpstr>
      <vt:lpstr>PowerPoint Presentation</vt:lpstr>
      <vt:lpstr>Stratégies de réaction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Organismes d'aide</vt:lpstr>
      <vt:lpstr>PowerPoint Presentation</vt:lpstr>
      <vt:lpstr>L'évaluation</vt:lpstr>
      <vt:lpstr>Merci de votre attention.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Mena</dc:creator>
  <cp:keywords>docId:88AABCEE0B19F00A5D440A0E7A715124</cp:keywords>
  <cp:lastModifiedBy>Mengozzi, Angelica</cp:lastModifiedBy>
  <cp:revision>148</cp:revision>
  <dcterms:created xsi:type="dcterms:W3CDTF">2023-07-21T21:42:24Z</dcterms:created>
  <dcterms:modified xsi:type="dcterms:W3CDTF">2025-01-21T09:21:43Z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0x0101008256C96A2F7C19428F7F810FC83EE140</vt:lpwstr>
  </property>
</Properties>
</file>